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3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11" Type="http://schemas.openxmlformats.org/officeDocument/2006/relationships/slide" Target="../slides/slide13.xml"/><Relationship Id="rId5" Type="http://schemas.openxmlformats.org/officeDocument/2006/relationships/slide" Target="../slides/slide6.xml"/><Relationship Id="rId15" Type="http://schemas.openxmlformats.org/officeDocument/2006/relationships/slide" Target="../slides/slide20.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a9236930b9d4e506#tid=6790bec5043bbb0009c68804#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a:ln/>
        </p:spPr>
        <p:txBody>
          <a:bodyPr wrap="square" lIns="0" tIns="0" rIns="0" bIns="0" rtlCol="0" anchor="ctr"/>
          <a:lstStyle/>
          <a:p>
            <a:pPr algn="ctr">
              <a:lnSpc>
                <a:spcPct val="100000"/>
              </a:lnSpc>
            </a:pPr>
            <a:r>
              <a:rPr lang="en-US" sz="4400" b="1" i="0" dirty="0">
                <a:solidFill>
                  <a:srgbClr val="000000"/>
                </a:solidFill>
                <a:latin typeface="微软雅黑" pitchFamily="34" charset="0"/>
                <a:ea typeface="微软雅黑" pitchFamily="34" charset="-122"/>
                <a:cs typeface="微软雅黑"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a:ln/>
        </p:spPr>
        <p:txBody>
          <a:bodyPr/>
          <a:lstStyle/>
          <a:p>
            <a:endParaRPr lang="zh-CN" altLang="en-US"/>
          </a:p>
        </p:txBody>
      </p:sp>
      <p:sp>
        <p:nvSpPr>
          <p:cNvPr id="5" name="MasterShapeName"/>
          <p:cNvSpPr/>
          <p:nvPr/>
        </p:nvSpPr>
        <p:spPr>
          <a:xfrm>
            <a:off x="10479024" y="5907024"/>
            <a:ext cx="1106424" cy="402336"/>
          </a:xfrm>
          <a:prstGeom prst="rect">
            <a:avLst/>
          </a:prstGeom>
          <a:noFill/>
          <a:ln/>
        </p:spPr>
        <p:txBody>
          <a:bodyPr wrap="square" lIns="0" tIns="0" rIns="0" bIns="0" rtlCol="0" anchor="ctr"/>
          <a:lstStyle/>
          <a:p>
            <a:pPr algn="ctr">
              <a:lnSpc>
                <a:spcPct val="100000"/>
              </a:lnSpc>
            </a:pPr>
            <a:r>
              <a:rPr lang="en-US" sz="2000" b="1" i="0" dirty="0">
                <a:solidFill>
                  <a:srgbClr val="FFFFFF"/>
                </a:solidFill>
                <a:latin typeface="微软雅黑" pitchFamily="34" charset="0"/>
                <a:ea typeface="微软雅黑" pitchFamily="34" charset="-122"/>
                <a:cs typeface="微软雅黑"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mc=目录配置1#b5633eec5">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C_0#auto_editor_catalog_0?lid=b30730945&amp;cid=b30730945&amp;vtp=1">
            <a:hlinkClick r:id="rId3" action="ppaction://hlinksldjump"/>
          </p:cNvPr>
          <p:cNvSpPr/>
          <p:nvPr/>
        </p:nvSpPr>
        <p:spPr>
          <a:xfrm>
            <a:off x="2304288"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1</a:t>
            </a:r>
            <a:endParaRPr lang="en-US" sz="1800" dirty="0"/>
          </a:p>
        </p:txBody>
      </p:sp>
      <p:sp>
        <p:nvSpPr>
          <p:cNvPr id="4" name="C_0#auto_editor_catalog_0?lid=00048e4b7&amp;cid=00048e4b7&amp;vtp=1">
            <a:hlinkClick r:id="rId4" action="ppaction://hlinksldjump"/>
          </p:cNvPr>
          <p:cNvSpPr/>
          <p:nvPr/>
        </p:nvSpPr>
        <p:spPr>
          <a:xfrm>
            <a:off x="2880360"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2</a:t>
            </a:r>
            <a:endParaRPr lang="en-US" sz="1800" dirty="0"/>
          </a:p>
        </p:txBody>
      </p:sp>
      <p:sp>
        <p:nvSpPr>
          <p:cNvPr id="5" name="C_0#auto_editor_catalog_0?lid=427e0e856&amp;cid=427e0e856&amp;vtp=1">
            <a:hlinkClick r:id="rId5" action="ppaction://hlinksldjump"/>
          </p:cNvPr>
          <p:cNvSpPr/>
          <p:nvPr/>
        </p:nvSpPr>
        <p:spPr>
          <a:xfrm>
            <a:off x="3456432"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3</a:t>
            </a:r>
            <a:endParaRPr lang="en-US" sz="1800" dirty="0"/>
          </a:p>
        </p:txBody>
      </p:sp>
      <p:sp>
        <p:nvSpPr>
          <p:cNvPr id="6" name="C_0#auto_editor_catalog_0?lid=ffe132995&amp;cid=ffe132995&amp;vtp=1">
            <a:hlinkClick r:id="rId6" action="ppaction://hlinksldjump"/>
          </p:cNvPr>
          <p:cNvSpPr/>
          <p:nvPr/>
        </p:nvSpPr>
        <p:spPr>
          <a:xfrm>
            <a:off x="4032504"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4</a:t>
            </a:r>
            <a:endParaRPr lang="en-US" sz="1800" dirty="0"/>
          </a:p>
        </p:txBody>
      </p:sp>
      <p:sp>
        <p:nvSpPr>
          <p:cNvPr id="7" name="C_0#auto_editor_catalog_0?lid=389850738&amp;cid=389850738&amp;vtp=1">
            <a:hlinkClick r:id="rId7" action="ppaction://hlinksldjump"/>
          </p:cNvPr>
          <p:cNvSpPr/>
          <p:nvPr/>
        </p:nvSpPr>
        <p:spPr>
          <a:xfrm>
            <a:off x="4608576"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5</a:t>
            </a:r>
            <a:endParaRPr lang="en-US" sz="1800" dirty="0"/>
          </a:p>
        </p:txBody>
      </p:sp>
      <p:sp>
        <p:nvSpPr>
          <p:cNvPr id="8" name="C_0#auto_editor_catalog_0?lid=9c08cee4c&amp;cid=9c08cee4c&amp;vtp=1">
            <a:hlinkClick r:id="rId8" action="ppaction://hlinksldjump"/>
          </p:cNvPr>
          <p:cNvSpPr/>
          <p:nvPr/>
        </p:nvSpPr>
        <p:spPr>
          <a:xfrm>
            <a:off x="5184648"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6</a:t>
            </a:r>
            <a:endParaRPr lang="en-US" sz="1800" dirty="0"/>
          </a:p>
        </p:txBody>
      </p:sp>
      <p:sp>
        <p:nvSpPr>
          <p:cNvPr id="9" name="C_0#auto_editor_catalog_0?lid=a73d43bd6&amp;cid=a73d43bd6&amp;vtp=1">
            <a:hlinkClick r:id="rId9" action="ppaction://hlinksldjump"/>
          </p:cNvPr>
          <p:cNvSpPr/>
          <p:nvPr/>
        </p:nvSpPr>
        <p:spPr>
          <a:xfrm>
            <a:off x="5760720"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7</a:t>
            </a:r>
            <a:endParaRPr lang="en-US" sz="1800" dirty="0"/>
          </a:p>
        </p:txBody>
      </p:sp>
      <p:sp>
        <p:nvSpPr>
          <p:cNvPr id="10" name="C_0#auto_editor_catalog_0?lid=ec450c577&amp;cid=ec450c577&amp;vtp=1">
            <a:hlinkClick r:id="rId10" action="ppaction://hlinksldjump"/>
          </p:cNvPr>
          <p:cNvSpPr/>
          <p:nvPr/>
        </p:nvSpPr>
        <p:spPr>
          <a:xfrm>
            <a:off x="6336792"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8</a:t>
            </a:r>
            <a:endParaRPr lang="en-US" sz="1800" dirty="0"/>
          </a:p>
        </p:txBody>
      </p:sp>
      <p:sp>
        <p:nvSpPr>
          <p:cNvPr id="11" name="C_0#auto_editor_catalog_0?lid=520e264f9&amp;cid=520e264f9&amp;vtp=1">
            <a:hlinkClick r:id="rId11" action="ppaction://hlinksldjump"/>
          </p:cNvPr>
          <p:cNvSpPr/>
          <p:nvPr/>
        </p:nvSpPr>
        <p:spPr>
          <a:xfrm>
            <a:off x="6912864"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9</a:t>
            </a:r>
            <a:endParaRPr lang="en-US" sz="1800" dirty="0"/>
          </a:p>
        </p:txBody>
      </p:sp>
      <p:sp>
        <p:nvSpPr>
          <p:cNvPr id="12" name="C_0#auto_editor_catalog_0?lid=e1bae738a&amp;cid=e1bae738a&amp;vtp=1">
            <a:hlinkClick r:id="rId12" action="ppaction://hlinksldjump"/>
          </p:cNvPr>
          <p:cNvSpPr/>
          <p:nvPr/>
        </p:nvSpPr>
        <p:spPr>
          <a:xfrm>
            <a:off x="7488936"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10</a:t>
            </a:r>
            <a:endParaRPr lang="en-US" sz="1800" dirty="0"/>
          </a:p>
        </p:txBody>
      </p:sp>
      <p:sp>
        <p:nvSpPr>
          <p:cNvPr id="13" name="C_0#auto_editor_catalog_0?lid=a64050e96&amp;cid=a64050e96&amp;vtp=1">
            <a:hlinkClick r:id="rId13" action="ppaction://hlinksldjump"/>
          </p:cNvPr>
          <p:cNvSpPr/>
          <p:nvPr/>
        </p:nvSpPr>
        <p:spPr>
          <a:xfrm>
            <a:off x="8065008"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11</a:t>
            </a:r>
            <a:endParaRPr lang="en-US" sz="1800" dirty="0"/>
          </a:p>
        </p:txBody>
      </p:sp>
      <p:sp>
        <p:nvSpPr>
          <p:cNvPr id="14" name="C_0#auto_editor_catalog_0?lid=2bf805724&amp;cid=2bf805724&amp;vtp=1">
            <a:hlinkClick r:id="rId14" action="ppaction://hlinksldjump"/>
          </p:cNvPr>
          <p:cNvSpPr/>
          <p:nvPr/>
        </p:nvSpPr>
        <p:spPr>
          <a:xfrm>
            <a:off x="8641080"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12</a:t>
            </a:r>
            <a:endParaRPr lang="en-US" sz="1800" dirty="0"/>
          </a:p>
        </p:txBody>
      </p:sp>
      <p:sp>
        <p:nvSpPr>
          <p:cNvPr id="15" name="C_0#auto_editor_catalog_0?lid=5f1f0d334&amp;cid=5f1f0d334&amp;vtp=1">
            <a:hlinkClick r:id="rId15" action="ppaction://hlinksldjump"/>
          </p:cNvPr>
          <p:cNvSpPr/>
          <p:nvPr/>
        </p:nvSpPr>
        <p:spPr>
          <a:xfrm>
            <a:off x="9217152" y="6309360"/>
            <a:ext cx="429768" cy="356616"/>
          </a:xfrm>
          <a:prstGeom prst="rect">
            <a:avLst/>
          </a:prstGeom>
          <a:noFill/>
          <a:ln/>
        </p:spPr>
        <p:txBody>
          <a:bodyPr wrap="square" lIns="0" tIns="0" rIns="0" bIns="0" rtlCol="0" anchor="ctr"/>
          <a:lstStyle/>
          <a:p>
            <a:pPr marL="0" algn="ctr">
              <a:lnSpc>
                <a:spcPct val="100000"/>
              </a:lnSpc>
            </a:pPr>
            <a:r>
              <a:rPr lang="en-US" sz="1800" b="1" i="0" u="sng" dirty="0">
                <a:solidFill>
                  <a:srgbClr val="21A1DC"/>
                </a:solidFill>
                <a:latin typeface="Bodoni MT Black" pitchFamily="34" charset="0"/>
                <a:ea typeface="SimSun" pitchFamily="34" charset="-122"/>
                <a:cs typeface="Bodoni MT Black" pitchFamily="34" charset="-120"/>
              </a:rPr>
              <a:t>13</a:t>
            </a: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amp;si=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0&amp;si=10">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16_1#9c08cee4c?pid=a2f6323c7&amp;color=0,0,0&amp;vtp=1&amp;bt=1&amp;bbb=1&amp;h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6.</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一个质点在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轴上运动，位置随时间的变化规律是</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的单位为</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的单位为</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，关于这个质点的运动，</a:t>
                </a:r>
                <a:r>
                  <a:rPr lang="en-US" altLang="zh-CN" sz="2400" b="0" i="0">
                    <a:solidFill>
                      <a:srgbClr val="000000"/>
                    </a:solidFill>
                    <a:latin typeface="Times New Roman" pitchFamily="34" charset="0"/>
                    <a:ea typeface="Microsoft Yahei" pitchFamily="34" charset="-122"/>
                    <a:cs typeface="Times New Roman" pitchFamily="34" charset="-120"/>
                  </a:rPr>
                  <a:t>以下说法正确的是(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16_1#9c08cee4c?pid=a2f6323c7&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sp>
        <p:nvSpPr>
          <p:cNvPr id="3" name="QC_3_AN.17_1#9c08cee4c.bracket?pid=a2f6323c7&amp;color=0,0,0&amp;vpa=6&amp;vtp=1"/>
          <p:cNvSpPr/>
          <p:nvPr/>
        </p:nvSpPr>
        <p:spPr>
          <a:xfrm>
            <a:off x="8127080" y="10333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3_BD.16_2#9c08cee4c.choices?pid=a2f6323c7&amp;color=0,0,0&amp;vtp=1&amp;bbb=1"/>
              <p:cNvSpPr/>
              <p:nvPr/>
            </p:nvSpPr>
            <p:spPr>
              <a:xfrm>
                <a:off x="612648" y="1520541"/>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质点做匀速直线运动</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质点的加速度的大小为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000000"/>
                    </a:solidFill>
                    <a:latin typeface="Times New Roman" pitchFamily="34" charset="0"/>
                    <a:ea typeface="Microsoft Yahei" pitchFamily="34" charset="-122"/>
                    <a:cs typeface="Times New Roman" pitchFamily="34" charset="-120"/>
                  </a:rPr>
                  <a:t>，方向沿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轴正方向</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时质点的位置在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处</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时质点的速度大小为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，方向沿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轴正方向</a:t>
                </a:r>
                <a:endParaRPr lang="en-US" altLang="zh-CN" sz="2400" dirty="0"/>
              </a:p>
            </p:txBody>
          </p:sp>
        </mc:Choice>
        <mc:Fallback>
          <p:sp>
            <p:nvSpPr>
              <p:cNvPr id="4" name="QC_3_BD.16_2#9c08cee4c.choices?pid=a2f6323c7&amp;color=0,0,0&amp;vtp=1&amp;bbb=1"/>
              <p:cNvSpPr>
                <a:spLocks noRot="1" noChangeAspect="1" noMove="1" noResize="1" noEditPoints="1" noAdjustHandles="1" noChangeArrowheads="1" noChangeShapeType="1" noTextEdit="1"/>
              </p:cNvSpPr>
              <p:nvPr/>
            </p:nvSpPr>
            <p:spPr>
              <a:xfrm>
                <a:off x="612648" y="1520541"/>
                <a:ext cx="10963656" cy="2150999"/>
              </a:xfrm>
              <a:prstGeom prst="rect">
                <a:avLst/>
              </a:prstGeom>
              <a:blipFill>
                <a:blip r:embed="rId4"/>
                <a:stretch>
                  <a:fillRect l="-1724" b="-8782"/>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18_1#9c08cee4c?pid=a2f6323c7&amp;color=0,0,0&amp;vtp=1&amp;bbb=1&amp;hb=1"/>
              <p:cNvSpPr/>
              <p:nvPr/>
            </p:nvSpPr>
            <p:spPr>
              <a:xfrm>
                <a:off x="612648" y="3654141"/>
                <a:ext cx="10963656" cy="2155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由公式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结合题意可得，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，可知质点</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FF0000"/>
                    </a:solidFill>
                    <a:latin typeface="Times New Roman" pitchFamily="34" charset="0"/>
                    <a:ea typeface="Microsoft Yahei" pitchFamily="34" charset="-122"/>
                    <a:cs typeface="Times New Roman" pitchFamily="34" charset="-120"/>
                  </a:rPr>
                  <a:t>轴上做初速度为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、加速度为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的匀加速直线运动，故A错误，</a:t>
                </a:r>
                <a:r>
                  <a:rPr lang="en-US" altLang="zh-CN" sz="2400" b="0" i="0">
                    <a:solidFill>
                      <a:srgbClr val="FF0000"/>
                    </a:solidFill>
                    <a:latin typeface="Times New Roman" pitchFamily="34" charset="0"/>
                    <a:ea typeface="Microsoft Yahei" pitchFamily="34" charset="-122"/>
                    <a:cs typeface="Times New Roman" pitchFamily="34" charset="-120"/>
                  </a:rPr>
                  <a:t>B正</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确</a:t>
                </a:r>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时质点的位置为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=(4×2+2×</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FF0000"/>
                    </a:solidFill>
                    <a:latin typeface="Times New Roman" pitchFamily="34" charset="0"/>
                    <a:ea typeface="Microsoft Yahei" pitchFamily="34" charset="-122"/>
                    <a:cs typeface="Times New Roman" pitchFamily="34" charset="-120"/>
                  </a:rPr>
                  <a:t>，故C错误；</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时质</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点的速度大小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=(4+4×2)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，方向沿</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轴正方向，故D错误。</a:t>
                </a:r>
                <a:endParaRPr lang="en-US" altLang="zh-CN" sz="2400" dirty="0"/>
              </a:p>
            </p:txBody>
          </p:sp>
        </mc:Choice>
        <mc:Fallback>
          <p:sp>
            <p:nvSpPr>
              <p:cNvPr id="5" name="QC_3_AS.18_1#9c08cee4c?pid=a2f6323c7&amp;color=0,0,0&amp;vtp=1&amp;bbb=1&amp;hb=1"/>
              <p:cNvSpPr>
                <a:spLocks noRot="1" noChangeAspect="1" noMove="1" noResize="1" noEditPoints="1" noAdjustHandles="1" noChangeArrowheads="1" noChangeShapeType="1" noTextEdit="1"/>
              </p:cNvSpPr>
              <p:nvPr/>
            </p:nvSpPr>
            <p:spPr>
              <a:xfrm>
                <a:off x="612648" y="3654141"/>
                <a:ext cx="10963656" cy="2155000"/>
              </a:xfrm>
              <a:prstGeom prst="rect">
                <a:avLst/>
              </a:prstGeom>
              <a:blipFill>
                <a:blip r:embed="rId5"/>
                <a:stretch>
                  <a:fillRect l="-1724" r="-1446" b="-847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amp;si=11">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19_1#a73d43bd6?pid=a2f6323c7&amp;color=0,0,0&amp;vtp=1&amp;bt=1&amp;bbb=1&amp;hb=1"/>
              <p:cNvSpPr/>
              <p:nvPr/>
            </p:nvSpPr>
            <p:spPr>
              <a:xfrm>
                <a:off x="612648" y="486000"/>
                <a:ext cx="10963656" cy="1496949"/>
              </a:xfrm>
              <a:prstGeom prst="rect">
                <a:avLst/>
              </a:prstGeom>
              <a:noFill/>
              <a:ln/>
            </p:spPr>
            <p:txBody>
              <a:bodyPr wrap="none" lIns="0" tIns="0" rIns="0" bIns="0" rtlCol="0" anchor="t"/>
              <a:lstStyle/>
              <a:p>
                <a:pPr algn="l" latinLnBrk="1">
                  <a:lnSpc>
                    <a:spcPts val="4100"/>
                  </a:lnSpc>
                </a:pPr>
                <a:r>
                  <a:rPr lang="en-US" altLang="zh-CN" sz="2400" b="1" i="0" dirty="0">
                    <a:solidFill>
                      <a:srgbClr val="AE8CBB"/>
                    </a:solidFill>
                    <a:latin typeface="Times New Roman" pitchFamily="34" charset="0"/>
                    <a:ea typeface="Microsoft Yahei" pitchFamily="34" charset="-122"/>
                    <a:cs typeface="Times New Roman" pitchFamily="34" charset="-120"/>
                  </a:rPr>
                  <a:t>7.</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多选</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在光滑、足够长的斜面上，有一可视为质点的物体以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的初速度沿斜</a:t>
                </a:r>
              </a:p>
              <a:p>
                <a:pPr latinLnBrk="1">
                  <a:lnSpc>
                    <a:spcPts val="4100"/>
                  </a:lnSpc>
                </a:pPr>
                <a:r>
                  <a:rPr lang="en-US" altLang="zh-CN" sz="2400" b="0" i="0">
                    <a:solidFill>
                      <a:srgbClr val="000000"/>
                    </a:solidFill>
                    <a:latin typeface="Times New Roman" pitchFamily="34" charset="0"/>
                    <a:ea typeface="Microsoft Yahei" pitchFamily="34" charset="-122"/>
                    <a:cs typeface="Times New Roman" pitchFamily="34" charset="-120"/>
                  </a:rPr>
                  <a:t>面向上运动</a:t>
                </a:r>
                <a:r>
                  <a:rPr lang="en-US" altLang="zh-CN" sz="2400" b="0" i="0" dirty="0">
                    <a:solidFill>
                      <a:srgbClr val="000000"/>
                    </a:solidFill>
                    <a:latin typeface="Times New Roman" pitchFamily="34" charset="0"/>
                    <a:ea typeface="Microsoft Yahei" pitchFamily="34" charset="-122"/>
                    <a:cs typeface="Times New Roman" pitchFamily="34" charset="-120"/>
                  </a:rPr>
                  <a:t>，物体的加速度始终为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，方向沿斜面向下</a:t>
                </a:r>
                <a:r>
                  <a:rPr lang="en-US" altLang="zh-CN" sz="2400" b="0" i="0">
                    <a:solidFill>
                      <a:srgbClr val="000000"/>
                    </a:solidFill>
                    <a:latin typeface="Times New Roman" pitchFamily="34" charset="0"/>
                    <a:ea typeface="Microsoft Yahei" pitchFamily="34" charset="-122"/>
                    <a:cs typeface="Times New Roman" pitchFamily="34" charset="-120"/>
                  </a:rPr>
                  <a:t>。当物体的位移大小</a:t>
                </a:r>
              </a:p>
              <a:p>
                <a:pPr latinLnBrk="1">
                  <a:lnSpc>
                    <a:spcPts val="4000"/>
                  </a:lnSpc>
                </a:pPr>
                <a:r>
                  <a:rPr lang="en-US" altLang="zh-CN" sz="2400" b="0" i="0">
                    <a:solidFill>
                      <a:srgbClr val="000000"/>
                    </a:solidFill>
                    <a:latin typeface="Times New Roman" pitchFamily="34" charset="0"/>
                    <a:ea typeface="Microsoft Yahei" pitchFamily="34" charset="-122"/>
                    <a:cs typeface="Times New Roman" pitchFamily="34" charset="-120"/>
                  </a:rPr>
                  <a:t>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时，</a:t>
                </a:r>
                <a:r>
                  <a:rPr lang="en-US" altLang="zh-CN" sz="2400" b="0" i="0">
                    <a:solidFill>
                      <a:srgbClr val="000000"/>
                    </a:solidFill>
                    <a:latin typeface="Times New Roman" pitchFamily="34" charset="0"/>
                    <a:ea typeface="Microsoft Yahei" pitchFamily="34" charset="-122"/>
                    <a:cs typeface="Times New Roman" pitchFamily="34" charset="-120"/>
                  </a:rPr>
                  <a:t>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19_1#a73d43bd6?pid=a2f6323c7&amp;color=0,0,0&amp;vtp=1&amp;bt=1&amp;bbb=1&amp;hb=1"/>
              <p:cNvSpPr>
                <a:spLocks noRot="1" noChangeAspect="1" noMove="1" noResize="1" noEditPoints="1" noAdjustHandles="1" noChangeArrowheads="1" noChangeShapeType="1" noTextEdit="1"/>
              </p:cNvSpPr>
              <p:nvPr/>
            </p:nvSpPr>
            <p:spPr>
              <a:xfrm>
                <a:off x="612648" y="486000"/>
                <a:ext cx="10963656" cy="1496949"/>
              </a:xfrm>
              <a:prstGeom prst="rect">
                <a:avLst/>
              </a:prstGeom>
              <a:blipFill>
                <a:blip r:embed="rId3"/>
                <a:stretch>
                  <a:fillRect l="-1724" r="-1335" b="-12245"/>
                </a:stretch>
              </a:blipFill>
              <a:ln/>
            </p:spPr>
            <p:txBody>
              <a:bodyPr/>
              <a:lstStyle/>
              <a:p>
                <a:r>
                  <a:rPr lang="zh-CN" altLang="en-US">
                    <a:noFill/>
                  </a:rPr>
                  <a:t> </a:t>
                </a:r>
              </a:p>
            </p:txBody>
          </p:sp>
        </mc:Fallback>
      </mc:AlternateContent>
      <p:sp>
        <p:nvSpPr>
          <p:cNvPr id="3" name="QC_3_AN.20_1#a73d43bd6.bracket?pid=a2f6323c7&amp;color=0,0,0&amp;vpa=7&amp;vtp=1&amp;bbb=1"/>
          <p:cNvSpPr/>
          <p:nvPr/>
        </p:nvSpPr>
        <p:spPr>
          <a:xfrm>
            <a:off x="4942555" y="1518827"/>
            <a:ext cx="847725" cy="450025"/>
          </a:xfrm>
          <a:prstGeom prst="rect">
            <a:avLst/>
          </a:prstGeom>
          <a:noFill/>
          <a:ln/>
        </p:spPr>
        <p:txBody>
          <a:bodyPr wrap="none" lIns="0" tIns="0" rIns="0" bIns="0" rtlCol="0" anchor="t"/>
          <a:lstStyle/>
          <a:p>
            <a:pPr algn="ctr" latinLnBrk="1">
              <a:lnSpc>
                <a:spcPts val="3900"/>
              </a:lnSpc>
            </a:pPr>
            <a:r>
              <a:rPr lang="en-US" altLang="zh-CN" sz="2400" b="0" i="0" dirty="0">
                <a:solidFill>
                  <a:srgbClr val="FF0000"/>
                </a:solidFill>
                <a:latin typeface="Times New Roman" pitchFamily="34" charset="0"/>
                <a:ea typeface="Microsoft Yahei" pitchFamily="34" charset="-122"/>
                <a:cs typeface="Times New Roman" pitchFamily="34" charset="-120"/>
              </a:rPr>
              <a:t>ABC</a:t>
            </a:r>
            <a:endParaRPr lang="en-US" altLang="zh-CN" sz="2400" dirty="0"/>
          </a:p>
        </p:txBody>
      </p:sp>
      <mc:AlternateContent xmlns:mc="http://schemas.openxmlformats.org/markup-compatibility/2006">
        <mc:Choice xmlns:a14="http://schemas.microsoft.com/office/drawing/2010/main" Requires="a14">
          <p:sp>
            <p:nvSpPr>
              <p:cNvPr id="4" name="QC_3_BD.19_2#a73d43bd6.choices?pid=a2f6323c7&amp;color=0,0,0&amp;vtp=1&amp;bbb=1"/>
              <p:cNvSpPr/>
              <p:nvPr/>
            </p:nvSpPr>
            <p:spPr>
              <a:xfrm>
                <a:off x="612648" y="1985805"/>
                <a:ext cx="10963656" cy="1011428"/>
              </a:xfrm>
              <a:prstGeom prst="rect">
                <a:avLst/>
              </a:prstGeom>
              <a:noFill/>
              <a:ln/>
            </p:spPr>
            <p:txBody>
              <a:bodyPr wrap="none" lIns="0" tIns="0" rIns="0" bIns="0" rtlCol="0" anchor="t"/>
              <a:lstStyle/>
              <a:p>
                <a:pPr latinLnBrk="1">
                  <a:lnSpc>
                    <a:spcPts val="41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物体运动时间可能为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物体运动时间可能为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物体运动时间可能为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此时的速度大小一定为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C_3_BD.19_2#a73d43bd6.choices?pid=a2f6323c7&amp;color=0,0,0&amp;vtp=1&amp;bbb=1"/>
              <p:cNvSpPr>
                <a:spLocks noRot="1" noChangeAspect="1" noMove="1" noResize="1" noEditPoints="1" noAdjustHandles="1" noChangeArrowheads="1" noChangeShapeType="1" noTextEdit="1"/>
              </p:cNvSpPr>
              <p:nvPr/>
            </p:nvSpPr>
            <p:spPr>
              <a:xfrm>
                <a:off x="612648" y="1985805"/>
                <a:ext cx="10963656" cy="1011428"/>
              </a:xfrm>
              <a:prstGeom prst="rect">
                <a:avLst/>
              </a:prstGeom>
              <a:blipFill>
                <a:blip r:embed="rId4"/>
                <a:stretch>
                  <a:fillRect l="-1724" b="-18072"/>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21_1#a73d43bd6?pid=a2f6323c7&amp;color=0,0,0&amp;vtp=1&amp;bbb=1&amp;hb=1"/>
              <p:cNvSpPr/>
              <p:nvPr/>
            </p:nvSpPr>
            <p:spPr>
              <a:xfrm>
                <a:off x="612648" y="3065241"/>
                <a:ext cx="10963656" cy="3052953"/>
              </a:xfrm>
              <a:prstGeom prst="rect">
                <a:avLst/>
              </a:prstGeom>
              <a:noFill/>
              <a:ln/>
            </p:spPr>
            <p:txBody>
              <a:bodyPr wrap="none" lIns="0" tIns="0" rIns="0" bIns="0" rtlCol="0" anchor="t"/>
              <a:lstStyle/>
              <a:p>
                <a:pPr algn="l" latinLnBrk="1">
                  <a:lnSpc>
                    <a:spcPts val="41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规定沿斜面向上为正方向，当物体在出发点上方时，</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，由</a:t>
                </a:r>
              </a:p>
              <a:p>
                <a:pPr latinLnBrk="1">
                  <a:lnSpc>
                    <a:spcPts val="58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或</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𝑎𝑡</m:t>
                    </m:r>
                  </m:oMath>
                </a14:m>
                <a:r>
                  <a:rPr lang="en-US" altLang="zh-CN" sz="2400" b="0" i="0" dirty="0">
                    <a:solidFill>
                      <a:srgbClr val="FF0000"/>
                    </a:solidFill>
                    <a:latin typeface="Times New Roman" pitchFamily="34" charset="0"/>
                    <a:ea typeface="Microsoft Yahei" pitchFamily="34" charset="-122"/>
                    <a:cs typeface="Times New Roman" pitchFamily="34" charset="-120"/>
                  </a:rPr>
                  <a:t>，得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或</a:t>
                </a:r>
              </a:p>
              <a:p>
                <a:pPr latinLnBrk="1">
                  <a:lnSpc>
                    <a:spcPts val="58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。当物体在出发点下方时，</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，代入数</a:t>
                </a:r>
              </a:p>
              <a:p>
                <a:pPr latinLnBrk="1">
                  <a:lnSpc>
                    <a:spcPts val="4500"/>
                  </a:lnSpc>
                </a:pPr>
                <a:r>
                  <a:rPr lang="en-US" altLang="zh-CN" sz="2400" b="0" i="0">
                    <a:solidFill>
                      <a:srgbClr val="FF0000"/>
                    </a:solidFill>
                    <a:latin typeface="Times New Roman" pitchFamily="34" charset="0"/>
                    <a:ea typeface="Microsoft Yahei" pitchFamily="34" charset="-122"/>
                    <a:cs typeface="Times New Roman" pitchFamily="34" charset="-120"/>
                  </a:rPr>
                  <a:t>据解得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或</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（舍去），由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𝑎𝑡</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得</a:t>
                </a:r>
              </a:p>
              <a:p>
                <a:pPr latinLnBrk="1">
                  <a:lnSpc>
                    <a:spcPts val="43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，故A、B、C正确，D错误。</a:t>
                </a:r>
                <a:endParaRPr lang="en-US" altLang="zh-CN" sz="2400" dirty="0"/>
              </a:p>
            </p:txBody>
          </p:sp>
        </mc:Choice>
        <mc:Fallback>
          <p:sp>
            <p:nvSpPr>
              <p:cNvPr id="5" name="QC_3_AS.21_1#a73d43bd6?pid=a2f6323c7&amp;color=0,0,0&amp;vtp=1&amp;bbb=1&amp;hb=1"/>
              <p:cNvSpPr>
                <a:spLocks noRot="1" noChangeAspect="1" noMove="1" noResize="1" noEditPoints="1" noAdjustHandles="1" noChangeArrowheads="1" noChangeShapeType="1" noTextEdit="1"/>
              </p:cNvSpPr>
              <p:nvPr/>
            </p:nvSpPr>
            <p:spPr>
              <a:xfrm>
                <a:off x="612648" y="3065241"/>
                <a:ext cx="10963656" cy="3052953"/>
              </a:xfrm>
              <a:prstGeom prst="rect">
                <a:avLst/>
              </a:prstGeom>
              <a:blipFill>
                <a:blip r:embed="rId5"/>
                <a:stretch>
                  <a:fillRect l="-1724" b="-578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amp;si=12">
    <p:spTree>
      <p:nvGrpSpPr>
        <p:cNvPr id="1" name=""/>
        <p:cNvGrpSpPr/>
        <p:nvPr/>
      </p:nvGrpSpPr>
      <p:grpSpPr>
        <a:xfrm>
          <a:off x="0" y="0"/>
          <a:ext cx="0" cy="0"/>
          <a:chOff x="0" y="0"/>
          <a:chExt cx="0" cy="0"/>
        </a:xfrm>
      </p:grpSpPr>
      <p:sp>
        <p:nvSpPr>
          <p:cNvPr id="2" name="C_2_BD#76902aff7?pid=b5633eec5&amp;color=0,0,0&amp;vtp=1&amp;bt=1&amp;bbb=1"/>
          <p:cNvSpPr/>
          <p:nvPr/>
        </p:nvSpPr>
        <p:spPr>
          <a:xfrm>
            <a:off x="612648" y="486000"/>
            <a:ext cx="10963656" cy="562356"/>
          </a:xfrm>
          <a:prstGeom prst="rect">
            <a:avLst/>
          </a:prstGeom>
          <a:noFill/>
          <a:ln/>
        </p:spPr>
        <p:txBody>
          <a:bodyPr wrap="none" lIns="0" tIns="0" rIns="0" bIns="0" rtlCol="0" anchor="t"/>
          <a:lstStyle/>
          <a:p>
            <a:pPr algn="ctr" latinLnBrk="1">
              <a:lnSpc>
                <a:spcPts val="4900"/>
              </a:lnSpc>
            </a:pPr>
            <a:r>
              <a:rPr lang="en-US" altLang="zh-CN" sz="2800" b="1" i="0" dirty="0">
                <a:solidFill>
                  <a:srgbClr val="000000"/>
                </a:solidFill>
                <a:latin typeface="Times New Roman" pitchFamily="34" charset="0"/>
                <a:ea typeface="Microsoft Yahei" pitchFamily="34" charset="-122"/>
                <a:cs typeface="Times New Roman" pitchFamily="34" charset="-120"/>
              </a:rPr>
              <a:t>能力强化练</a:t>
            </a:r>
            <a:endParaRPr lang="en-US" altLang="zh-CN" sz="2800" dirty="0"/>
          </a:p>
        </p:txBody>
      </p:sp>
      <mc:AlternateContent xmlns:mc="http://schemas.openxmlformats.org/markup-compatibility/2006">
        <mc:Choice xmlns:a14="http://schemas.microsoft.com/office/drawing/2010/main" Requires="a14">
          <p:sp>
            <p:nvSpPr>
              <p:cNvPr id="3" name="QC_3_BD.22_1#ec450c577?pid=76902aff7&amp;color=0,0,0&amp;vtp=1&amp;bbb=1&amp;hb=1"/>
              <p:cNvSpPr/>
              <p:nvPr/>
            </p:nvSpPr>
            <p:spPr>
              <a:xfrm>
                <a:off x="612648" y="1109219"/>
                <a:ext cx="10963656" cy="2103374"/>
              </a:xfrm>
              <a:prstGeom prst="rect">
                <a:avLst/>
              </a:prstGeom>
              <a:noFill/>
              <a:ln/>
            </p:spPr>
            <p:txBody>
              <a:bodyPr wrap="none" lIns="0" tIns="0" rIns="0" bIns="0" rtlCol="0" anchor="t"/>
              <a:lstStyle/>
              <a:p>
                <a:pPr algn="l" latinLnBrk="1">
                  <a:lnSpc>
                    <a:spcPts val="4300"/>
                  </a:lnSpc>
                </a:pPr>
                <a:r>
                  <a:rPr lang="en-US" altLang="zh-CN" sz="2400" b="1" i="0" dirty="0">
                    <a:solidFill>
                      <a:srgbClr val="AE8CBB"/>
                    </a:solidFill>
                    <a:latin typeface="Times New Roman" pitchFamily="34" charset="0"/>
                    <a:ea typeface="Microsoft Yahei" pitchFamily="34" charset="-122"/>
                    <a:cs typeface="Times New Roman" pitchFamily="34" charset="-120"/>
                  </a:rPr>
                  <a:t>8.</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（2022·全国甲卷·15，6分）</a:t>
                </a:r>
                <a:r>
                  <a:rPr lang="en-US" altLang="zh-CN" sz="2400" b="0" i="0" dirty="0">
                    <a:solidFill>
                      <a:srgbClr val="000000"/>
                    </a:solidFill>
                    <a:latin typeface="Times New Roman" pitchFamily="34" charset="0"/>
                    <a:ea typeface="Microsoft Yahei" pitchFamily="34" charset="-122"/>
                    <a:cs typeface="Times New Roman" pitchFamily="34" charset="-120"/>
                  </a:rPr>
                  <a:t>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𝑙</m:t>
                    </m:r>
                  </m:oMath>
                </a14:m>
                <a:r>
                  <a:rPr lang="en-US" altLang="zh-CN" sz="2400" b="0" i="0" dirty="0">
                    <a:solidFill>
                      <a:srgbClr val="000000"/>
                    </a:solidFill>
                    <a:latin typeface="Times New Roman" pitchFamily="34" charset="0"/>
                    <a:ea typeface="Microsoft Yahei" pitchFamily="34" charset="-122"/>
                    <a:cs typeface="Times New Roman" pitchFamily="34" charset="-120"/>
                  </a:rPr>
                  <a:t>的高速列车在平直轨道上正常行驶，速率为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要通过前方一长为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的隧道，当列车的任一部分处于隧道内时</a:t>
                </a:r>
                <a:r>
                  <a:rPr lang="en-US" altLang="zh-CN" sz="2400" b="0" i="0">
                    <a:solidFill>
                      <a:srgbClr val="000000"/>
                    </a:solidFill>
                    <a:latin typeface="Times New Roman" pitchFamily="34" charset="0"/>
                    <a:ea typeface="Microsoft Yahei" pitchFamily="34" charset="-122"/>
                    <a:cs typeface="Times New Roman" pitchFamily="34" charset="-120"/>
                  </a:rPr>
                  <a:t>，列车速率都不允许</a:t>
                </a: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超过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000000"/>
                    </a:solidFill>
                    <a:latin typeface="Times New Roman" pitchFamily="34" charset="0"/>
                    <a:ea typeface="Microsoft Yahei" pitchFamily="34" charset="-122"/>
                    <a:cs typeface="Times New Roman" pitchFamily="34" charset="-120"/>
                  </a:rPr>
                  <a:t>。已知列车加速和减速时加速度的大小分别为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，则列车从减</a:t>
                </a:r>
              </a:p>
              <a:p>
                <a:pPr latinLnBrk="1">
                  <a:lnSpc>
                    <a:spcPts val="4100"/>
                  </a:lnSpc>
                </a:pPr>
                <a:r>
                  <a:rPr lang="en-US" altLang="zh-CN" sz="2400" b="0" i="0">
                    <a:solidFill>
                      <a:srgbClr val="000000"/>
                    </a:solidFill>
                    <a:latin typeface="Times New Roman" pitchFamily="34" charset="0"/>
                    <a:ea typeface="Microsoft Yahei" pitchFamily="34" charset="-122"/>
                    <a:cs typeface="Times New Roman" pitchFamily="34" charset="-120"/>
                  </a:rPr>
                  <a:t>速开始至回到正常行驶速率</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所用时间至少为(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3" name="QC_3_BD.22_1#ec450c577?pid=76902aff7&amp;color=0,0,0&amp;vtp=1&amp;bbb=1&amp;hb=1"/>
              <p:cNvSpPr>
                <a:spLocks noRot="1" noChangeAspect="1" noMove="1" noResize="1" noEditPoints="1" noAdjustHandles="1" noChangeArrowheads="1" noChangeShapeType="1" noTextEdit="1"/>
              </p:cNvSpPr>
              <p:nvPr/>
            </p:nvSpPr>
            <p:spPr>
              <a:xfrm>
                <a:off x="612648" y="1109219"/>
                <a:ext cx="10963656" cy="2103374"/>
              </a:xfrm>
              <a:prstGeom prst="rect">
                <a:avLst/>
              </a:prstGeom>
              <a:blipFill>
                <a:blip r:embed="rId3"/>
                <a:stretch>
                  <a:fillRect l="-1724" r="-3949" b="-8696"/>
                </a:stretch>
              </a:blipFill>
              <a:ln/>
            </p:spPr>
            <p:txBody>
              <a:bodyPr/>
              <a:lstStyle/>
              <a:p>
                <a:r>
                  <a:rPr lang="zh-CN" altLang="en-US">
                    <a:noFill/>
                  </a:rPr>
                  <a:t> </a:t>
                </a:r>
              </a:p>
            </p:txBody>
          </p:sp>
        </mc:Fallback>
      </mc:AlternateContent>
      <p:sp>
        <p:nvSpPr>
          <p:cNvPr id="4" name="QC_3_AN.23_1#ec450c577.bracket?pid=76902aff7&amp;color=0,0,0&amp;vpa=8&amp;vtp=1"/>
          <p:cNvSpPr/>
          <p:nvPr/>
        </p:nvSpPr>
        <p:spPr>
          <a:xfrm>
            <a:off x="6952457" y="2734756"/>
            <a:ext cx="423863" cy="469075"/>
          </a:xfrm>
          <a:prstGeom prst="rect">
            <a:avLst/>
          </a:prstGeom>
          <a:noFill/>
          <a:ln/>
        </p:spPr>
        <p:txBody>
          <a:bodyPr wrap="none" lIns="0" tIns="0" rIns="0" bIns="0" rtlCol="0" anchor="t"/>
          <a:lstStyle/>
          <a:p>
            <a:pPr algn="ctr" latinLnBrk="1">
              <a:lnSpc>
                <a:spcPts val="41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mc:Choice xmlns:a14="http://schemas.microsoft.com/office/drawing/2010/main" Requires="a14">
          <p:sp>
            <p:nvSpPr>
              <p:cNvPr id="5" name="QC_3_BD.22_2#ec450c577.choices?pid=76902aff7&amp;color=0,0,0&amp;vtp=1&amp;bbb=1"/>
              <p:cNvSpPr/>
              <p:nvPr/>
            </p:nvSpPr>
            <p:spPr>
              <a:xfrm>
                <a:off x="612648" y="3209706"/>
                <a:ext cx="10963656" cy="1489647"/>
              </a:xfrm>
              <a:prstGeom prst="rect">
                <a:avLst/>
              </a:prstGeom>
              <a:noFill/>
              <a:ln/>
            </p:spPr>
            <p:txBody>
              <a:bodyPr wrap="none" lIns="0" tIns="0" rIns="0" bIns="0" rtlCol="0" anchor="t"/>
              <a:lstStyle/>
              <a:p>
                <a:pPr latinLnBrk="1">
                  <a:lnSpc>
                    <a:spcPts val="61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61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5" name="QC_3_BD.22_2#ec450c577.choices?pid=76902aff7&amp;color=0,0,0&amp;vtp=1&amp;bbb=1"/>
              <p:cNvSpPr>
                <a:spLocks noRot="1" noChangeAspect="1" noMove="1" noResize="1" noEditPoints="1" noAdjustHandles="1" noChangeArrowheads="1" noChangeShapeType="1" noTextEdit="1"/>
              </p:cNvSpPr>
              <p:nvPr/>
            </p:nvSpPr>
            <p:spPr>
              <a:xfrm>
                <a:off x="612648" y="3209706"/>
                <a:ext cx="10963656" cy="1489647"/>
              </a:xfrm>
              <a:prstGeom prst="rect">
                <a:avLst/>
              </a:prstGeom>
              <a:blipFill>
                <a:blip r:embed="rId4"/>
                <a:stretch>
                  <a:fillRect l="-1724" b="-6967"/>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C_3_AS.24_1#ec450c577?pid=76902aff7&amp;color=0,0,0&amp;vtp=1&amp;bbb=1&amp;hb=1"/>
              <p:cNvSpPr/>
              <p:nvPr/>
            </p:nvSpPr>
            <p:spPr>
              <a:xfrm>
                <a:off x="612648" y="4711989"/>
                <a:ext cx="10963656" cy="1489647"/>
              </a:xfrm>
              <a:prstGeom prst="rect">
                <a:avLst/>
              </a:prstGeom>
              <a:noFill/>
              <a:ln/>
            </p:spPr>
            <p:txBody>
              <a:bodyPr wrap="none" lIns="0" tIns="0" rIns="0" bIns="0" rtlCol="0" anchor="t"/>
              <a:lstStyle/>
              <a:p>
                <a:pPr algn="l" latinLnBrk="1">
                  <a:lnSpc>
                    <a:spcPts val="61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列车车头到达隧道前减速时间</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，在隧道中匀速行驶时间</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6100"/>
                  </a:lnSpc>
                </a:pPr>
                <a:r>
                  <a:rPr lang="en-US" altLang="zh-CN" sz="2400" b="0" i="0">
                    <a:solidFill>
                      <a:srgbClr val="FF0000"/>
                    </a:solidFill>
                    <a:latin typeface="Times New Roman" pitchFamily="34" charset="0"/>
                    <a:ea typeface="Microsoft Yahei" pitchFamily="34" charset="-122"/>
                    <a:cs typeface="Times New Roman" pitchFamily="34" charset="-120"/>
                  </a:rPr>
                  <a:t>车尾离开隧道后</a:t>
                </a:r>
                <a:r>
                  <a:rPr lang="en-US" altLang="zh-CN" sz="2400" b="0" i="0" dirty="0">
                    <a:solidFill>
                      <a:srgbClr val="FF0000"/>
                    </a:solidFill>
                    <a:latin typeface="Times New Roman" pitchFamily="34" charset="0"/>
                    <a:ea typeface="Microsoft Yahei" pitchFamily="34" charset="-122"/>
                    <a:cs typeface="Times New Roman" pitchFamily="34" charset="-120"/>
                  </a:rPr>
                  <a:t>，加速时间</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，总时间</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𝑙</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，C正确。</a:t>
                </a:r>
                <a:endParaRPr lang="en-US" altLang="zh-CN" sz="2400" dirty="0"/>
              </a:p>
            </p:txBody>
          </p:sp>
        </mc:Choice>
        <mc:Fallback>
          <p:sp>
            <p:nvSpPr>
              <p:cNvPr id="6" name="QC_3_AS.24_1#ec450c577?pid=76902aff7&amp;color=0,0,0&amp;vtp=1&amp;bbb=1&amp;hb=1"/>
              <p:cNvSpPr>
                <a:spLocks noRot="1" noChangeAspect="1" noMove="1" noResize="1" noEditPoints="1" noAdjustHandles="1" noChangeArrowheads="1" noChangeShapeType="1" noTextEdit="1"/>
              </p:cNvSpPr>
              <p:nvPr/>
            </p:nvSpPr>
            <p:spPr>
              <a:xfrm>
                <a:off x="612648" y="4711989"/>
                <a:ext cx="10963656" cy="1489647"/>
              </a:xfrm>
              <a:prstGeom prst="rect">
                <a:avLst/>
              </a:prstGeom>
              <a:blipFill>
                <a:blip r:embed="rId5"/>
                <a:stretch>
                  <a:fillRect l="-1724" r="-6340" b="-696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amp;si=13">
    <p:spTree>
      <p:nvGrpSpPr>
        <p:cNvPr id="1" name=""/>
        <p:cNvGrpSpPr/>
        <p:nvPr/>
      </p:nvGrpSpPr>
      <p:grpSpPr>
        <a:xfrm>
          <a:off x="0" y="0"/>
          <a:ext cx="0" cy="0"/>
          <a:chOff x="0" y="0"/>
          <a:chExt cx="0" cy="0"/>
        </a:xfrm>
      </p:grpSpPr>
      <p:pic>
        <p:nvPicPr>
          <p:cNvPr id="2" name="QC_3_BD.25_1#520e264f9?htil=3&amp;pid=76902aff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321367" y="540863"/>
            <a:ext cx="3246120" cy="223113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3" name="QC_3_BD.25_2#520e264f9?htil=3&amp;sp=1&amp;pid=76902aff7&amp;color=0,0,0&amp;vtp=1&amp;bt=1&amp;bbb=1&amp;hb=1&amp;hs=1"/>
              <p:cNvSpPr/>
              <p:nvPr/>
            </p:nvSpPr>
            <p:spPr>
              <a:xfrm>
                <a:off x="612648" y="486000"/>
                <a:ext cx="7626096" cy="2830449"/>
              </a:xfrm>
              <a:prstGeom prst="rect">
                <a:avLst/>
              </a:prstGeom>
              <a:noFill/>
              <a:ln/>
            </p:spPr>
            <p:txBody>
              <a:bodyPr wrap="none" lIns="0" tIns="0" rIns="0" bIns="0" rtlCol="0" anchor="t"/>
              <a:lstStyle/>
              <a:p>
                <a:pPr algn="l" latinLnBrk="1">
                  <a:lnSpc>
                    <a:spcPts val="3800"/>
                  </a:lnSpc>
                </a:pPr>
                <a:r>
                  <a:rPr lang="en-US" altLang="zh-CN" sz="2400" b="1" i="0" dirty="0">
                    <a:solidFill>
                      <a:srgbClr val="AE8CBB"/>
                    </a:solidFill>
                    <a:latin typeface="Times New Roman" pitchFamily="34" charset="0"/>
                    <a:ea typeface="Microsoft Yahei" pitchFamily="34" charset="-122"/>
                    <a:cs typeface="Times New Roman" pitchFamily="34" charset="-120"/>
                  </a:rPr>
                  <a:t>9.</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2024年1月11日至20日，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2023—2024</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赛季全国高山滑</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雪锦标赛暨第十四届全国冬季运动会高山滑雪资格赛在北</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京延庆国家高山滑雪中心举办</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r>
                  <a:rPr lang="en-US" altLang="zh-CN" sz="2400" b="0" i="0">
                    <a:solidFill>
                      <a:srgbClr val="000000"/>
                    </a:solidFill>
                    <a:latin typeface="Times New Roman" pitchFamily="34" charset="0"/>
                    <a:ea typeface="Microsoft Yahei" pitchFamily="34" charset="-122"/>
                    <a:cs typeface="Times New Roman" pitchFamily="34" charset="-120"/>
                  </a:rPr>
                  <a:t>，滑雪运动员以</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某一初速度冲上斜面做匀减速直线运动，到达斜面顶端时</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的速度为零。已知运动员在前四分之三位移中的平均速度</a:t>
                </a:r>
              </a:p>
              <a:p>
                <a:pPr latinLnBrk="1">
                  <a:lnSpc>
                    <a:spcPts val="3600"/>
                  </a:lnSpc>
                </a:pPr>
                <a:r>
                  <a:rPr lang="en-US" altLang="zh-CN" sz="2400" b="0" i="0">
                    <a:solidFill>
                      <a:srgbClr val="000000"/>
                    </a:solidFill>
                    <a:latin typeface="Times New Roman" pitchFamily="34" charset="0"/>
                    <a:ea typeface="Microsoft Yahei" pitchFamily="34" charset="-122"/>
                    <a:cs typeface="Times New Roman" pitchFamily="34" charset="-120"/>
                  </a:rPr>
                  <a:t>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则滑雪运动员整个过程的平均速度为(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3" name="QC_3_BD.25_2#520e264f9?htil=3&amp;sp=1&amp;pid=76902aff7&amp;color=0,0,0&amp;vtp=1&amp;bt=1&amp;bbb=1&amp;hb=1&amp;hs=1"/>
              <p:cNvSpPr>
                <a:spLocks noRot="1" noChangeAspect="1" noMove="1" noResize="1" noEditPoints="1" noAdjustHandles="1" noChangeArrowheads="1" noChangeShapeType="1" noTextEdit="1"/>
              </p:cNvSpPr>
              <p:nvPr/>
            </p:nvSpPr>
            <p:spPr>
              <a:xfrm>
                <a:off x="612648" y="486000"/>
                <a:ext cx="7626096" cy="2830449"/>
              </a:xfrm>
              <a:prstGeom prst="rect">
                <a:avLst/>
              </a:prstGeom>
              <a:blipFill>
                <a:blip r:embed="rId4"/>
                <a:stretch>
                  <a:fillRect l="-2478" t="-1078" r="-2318" b="-6466"/>
                </a:stretch>
              </a:blipFill>
              <a:ln/>
            </p:spPr>
            <p:txBody>
              <a:bodyPr/>
              <a:lstStyle/>
              <a:p>
                <a:r>
                  <a:rPr lang="zh-CN" altLang="en-US">
                    <a:noFill/>
                  </a:rPr>
                  <a:t> </a:t>
                </a:r>
              </a:p>
            </p:txBody>
          </p:sp>
        </mc:Fallback>
      </mc:AlternateContent>
      <p:sp>
        <p:nvSpPr>
          <p:cNvPr id="4" name="QC_3_AN.26_1#520e264f9.bracket?pid=76902aff7&amp;color=0,0,0&amp;vpa=9&amp;vtp=1"/>
          <p:cNvSpPr/>
          <p:nvPr/>
        </p:nvSpPr>
        <p:spPr>
          <a:xfrm>
            <a:off x="7115271" y="2885284"/>
            <a:ext cx="441325" cy="430975"/>
          </a:xfrm>
          <a:prstGeom prst="rect">
            <a:avLst/>
          </a:prstGeom>
          <a:noFill/>
          <a:ln/>
        </p:spPr>
        <p:txBody>
          <a:bodyPr wrap="none" lIns="0" tIns="0" rIns="0" bIns="0" rtlCol="0" anchor="t"/>
          <a:lstStyle/>
          <a:p>
            <a:pPr algn="ctr" latinLnBrk="1">
              <a:lnSpc>
                <a:spcPts val="37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AlternateContent xmlns:mc="http://schemas.openxmlformats.org/markup-compatibility/2006">
        <mc:Choice xmlns:a14="http://schemas.microsoft.com/office/drawing/2010/main" Requires="a14">
          <p:sp>
            <p:nvSpPr>
              <p:cNvPr id="5" name="QC_3_BD.25_3#520e264f9.choices?pid=76902aff7&amp;color=0,0,0&amp;vtp=1&amp;bbb=1&amp;hs=1"/>
              <p:cNvSpPr/>
              <p:nvPr/>
            </p:nvSpPr>
            <p:spPr>
              <a:xfrm>
                <a:off x="612648" y="3299811"/>
                <a:ext cx="10963656" cy="574294"/>
              </a:xfrm>
              <a:prstGeom prst="rect">
                <a:avLst/>
              </a:prstGeom>
              <a:noFill/>
              <a:ln/>
            </p:spPr>
            <p:txBody>
              <a:bodyPr wrap="none" lIns="0" tIns="0" rIns="0" bIns="0" rtlCol="0" anchor="t"/>
              <a:lstStyle/>
              <a:p>
                <a:pPr latinLnBrk="1">
                  <a:lnSpc>
                    <a:spcPts val="4500"/>
                  </a:lnSpc>
                  <a:tabLst>
                    <a:tab pos="2702814" algn="l"/>
                    <a:tab pos="5659628" algn="l"/>
                    <a:tab pos="834974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5" name="QC_3_BD.25_3#520e264f9.choices?pid=76902aff7&amp;color=0,0,0&amp;vtp=1&amp;bbb=1&amp;hs=1"/>
              <p:cNvSpPr>
                <a:spLocks noRot="1" noChangeAspect="1" noMove="1" noResize="1" noEditPoints="1" noAdjustHandles="1" noChangeArrowheads="1" noChangeShapeType="1" noTextEdit="1"/>
              </p:cNvSpPr>
              <p:nvPr/>
            </p:nvSpPr>
            <p:spPr>
              <a:xfrm>
                <a:off x="612648" y="3299811"/>
                <a:ext cx="10963656" cy="574294"/>
              </a:xfrm>
              <a:prstGeom prst="rect">
                <a:avLst/>
              </a:prstGeom>
              <a:blipFill>
                <a:blip r:embed="rId5"/>
                <a:stretch>
                  <a:fillRect l="-1724" b="-1789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C_3_AS.27_1#520e264f9?pid=76902aff7&amp;color=0,0,0&amp;vtp=1&amp;bbb=1&amp;hb=1&amp;hs=1"/>
              <p:cNvSpPr/>
              <p:nvPr/>
            </p:nvSpPr>
            <p:spPr>
              <a:xfrm>
                <a:off x="612648" y="3875502"/>
                <a:ext cx="10963656" cy="2120519"/>
              </a:xfrm>
              <a:prstGeom prst="rect">
                <a:avLst/>
              </a:prstGeom>
              <a:noFill/>
              <a:ln/>
            </p:spPr>
            <p:txBody>
              <a:bodyPr wrap="none" lIns="0" tIns="0" rIns="0" bIns="0" rtlCol="0" anchor="t"/>
              <a:lstStyle/>
              <a:p>
                <a:pPr algn="l" latinLnBrk="1">
                  <a:lnSpc>
                    <a:spcPts val="38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将运动员的匀减速运动逆向看作是初速度为零的匀加速运动</a:t>
                </a:r>
                <a:r>
                  <a:rPr lang="en-US" altLang="zh-CN" sz="2400" b="0" i="0">
                    <a:solidFill>
                      <a:srgbClr val="FF0000"/>
                    </a:solidFill>
                    <a:latin typeface="Times New Roman" pitchFamily="34" charset="0"/>
                    <a:ea typeface="Microsoft Yahei" pitchFamily="34" charset="-122"/>
                    <a:cs typeface="Times New Roman" pitchFamily="34" charset="-120"/>
                  </a:rPr>
                  <a:t>，根据初速度</a:t>
                </a:r>
              </a:p>
              <a:p>
                <a:pPr latinLnBrk="1">
                  <a:lnSpc>
                    <a:spcPts val="3800"/>
                  </a:lnSpc>
                </a:pPr>
                <a:r>
                  <a:rPr lang="en-US" altLang="zh-CN" sz="2400" b="0" i="0">
                    <a:solidFill>
                      <a:srgbClr val="FF0000"/>
                    </a:solidFill>
                    <a:latin typeface="Times New Roman" pitchFamily="34" charset="0"/>
                    <a:ea typeface="Microsoft Yahei" pitchFamily="34" charset="-122"/>
                    <a:cs typeface="Times New Roman" pitchFamily="34" charset="-120"/>
                  </a:rPr>
                  <a:t>为零的匀加速直线运动的比例关系可知运动员在前四分之三位移和最后四分之一</a:t>
                </a:r>
              </a:p>
              <a:p>
                <a:pPr latinLnBrk="1">
                  <a:lnSpc>
                    <a:spcPts val="5300"/>
                  </a:lnSpc>
                </a:pPr>
                <a:r>
                  <a:rPr lang="en-US" altLang="zh-CN" sz="2400" b="0" i="0">
                    <a:solidFill>
                      <a:srgbClr val="FF0000"/>
                    </a:solidFill>
                    <a:latin typeface="Times New Roman" pitchFamily="34" charset="0"/>
                    <a:ea typeface="Microsoft Yahei" pitchFamily="34" charset="-122"/>
                    <a:cs typeface="Times New Roman" pitchFamily="34" charset="-120"/>
                  </a:rPr>
                  <a:t>位移所经历的时间相等</a:t>
                </a:r>
                <a:r>
                  <a:rPr lang="en-US" altLang="zh-CN" sz="2400" b="0" i="0" dirty="0">
                    <a:solidFill>
                      <a:srgbClr val="FF0000"/>
                    </a:solidFill>
                    <a:latin typeface="Times New Roman" pitchFamily="34" charset="0"/>
                    <a:ea typeface="Microsoft Yahei" pitchFamily="34" charset="-122"/>
                    <a:cs typeface="Times New Roman" pitchFamily="34" charset="-120"/>
                  </a:rPr>
                  <a:t>，均设为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oMath>
                </a14:m>
                <a:r>
                  <a:rPr lang="en-US" altLang="zh-CN" sz="2400" b="0" i="0" dirty="0">
                    <a:solidFill>
                      <a:srgbClr val="FF0000"/>
                    </a:solidFill>
                    <a:latin typeface="Times New Roman" pitchFamily="34" charset="0"/>
                    <a:ea typeface="Microsoft Yahei" pitchFamily="34" charset="-122"/>
                    <a:cs typeface="Times New Roman" pitchFamily="34" charset="-120"/>
                  </a:rPr>
                  <a:t>，则由题意可知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，滑雪运动员整个过</a:t>
                </a:r>
              </a:p>
              <a:p>
                <a:pPr latinLnBrk="1">
                  <a:lnSpc>
                    <a:spcPts val="3700"/>
                  </a:lnSpc>
                </a:pPr>
                <a:r>
                  <a:rPr lang="en-US" altLang="zh-CN" sz="2400" b="0" i="0">
                    <a:solidFill>
                      <a:srgbClr val="FF0000"/>
                    </a:solidFill>
                    <a:latin typeface="Times New Roman" pitchFamily="34" charset="0"/>
                    <a:ea typeface="Microsoft Yahei" pitchFamily="34" charset="-122"/>
                    <a:cs typeface="Times New Roman" pitchFamily="34" charset="-120"/>
                  </a:rPr>
                  <a:t>程的平均速度</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，故选D。</a:t>
                </a:r>
                <a:endParaRPr lang="en-US" altLang="zh-CN" sz="2400" dirty="0"/>
              </a:p>
            </p:txBody>
          </p:sp>
        </mc:Choice>
        <mc:Fallback>
          <p:sp>
            <p:nvSpPr>
              <p:cNvPr id="6" name="QC_3_AS.27_1#520e264f9?pid=76902aff7&amp;color=0,0,0&amp;vtp=1&amp;bbb=1&amp;hb=1&amp;hs=1"/>
              <p:cNvSpPr>
                <a:spLocks noRot="1" noChangeAspect="1" noMove="1" noResize="1" noEditPoints="1" noAdjustHandles="1" noChangeArrowheads="1" noChangeShapeType="1" noTextEdit="1"/>
              </p:cNvSpPr>
              <p:nvPr/>
            </p:nvSpPr>
            <p:spPr>
              <a:xfrm>
                <a:off x="612648" y="3875502"/>
                <a:ext cx="10963656" cy="2120519"/>
              </a:xfrm>
              <a:prstGeom prst="rect">
                <a:avLst/>
              </a:prstGeom>
              <a:blipFill>
                <a:blip r:embed="rId6"/>
                <a:stretch>
                  <a:fillRect l="-1724" t="-1437" b="-459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amp;si=14">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28_1#e1bae738a?pid=76902aff7&amp;color=0,0,0&amp;vtp=1&amp;bt=1&amp;bbb=1&amp;hb=1"/>
              <p:cNvSpPr/>
              <p:nvPr/>
            </p:nvSpPr>
            <p:spPr>
              <a:xfrm>
                <a:off x="612648" y="486000"/>
                <a:ext cx="10963656" cy="1357249"/>
              </a:xfrm>
              <a:prstGeom prst="rect">
                <a:avLst/>
              </a:prstGeom>
              <a:noFill/>
              <a:ln/>
            </p:spPr>
            <p:txBody>
              <a:bodyPr wrap="none" lIns="0" tIns="0" rIns="0" bIns="0" rtlCol="0" anchor="t"/>
              <a:lstStyle/>
              <a:p>
                <a:pPr algn="l" latinLnBrk="1">
                  <a:lnSpc>
                    <a:spcPts val="3700"/>
                  </a:lnSpc>
                </a:pPr>
                <a:r>
                  <a:rPr lang="en-US" altLang="zh-CN" sz="2400" b="1" i="0" dirty="0">
                    <a:solidFill>
                      <a:srgbClr val="AE8CBB"/>
                    </a:solidFill>
                    <a:latin typeface="Times New Roman" pitchFamily="34" charset="0"/>
                    <a:ea typeface="Microsoft Yahei" pitchFamily="34" charset="-122"/>
                    <a:cs typeface="Times New Roman" pitchFamily="34" charset="-120"/>
                  </a:rPr>
                  <a:t>10.</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交警在处理某次交通事故时，把监控仪器记录的数据输入计算机</a:t>
                </a:r>
                <a:r>
                  <a:rPr lang="en-US" altLang="zh-CN" sz="2400" b="0" i="0">
                    <a:solidFill>
                      <a:srgbClr val="000000"/>
                    </a:solidFill>
                    <a:latin typeface="Times New Roman" pitchFamily="34" charset="0"/>
                    <a:ea typeface="Microsoft Yahei" pitchFamily="34" charset="-122"/>
                    <a:cs typeface="Times New Roman" pitchFamily="34" charset="-120"/>
                  </a:rPr>
                  <a:t>，得到肇事汽</a:t>
                </a:r>
              </a:p>
              <a:p>
                <a:pPr latinLnBrk="1">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车在平直路面上紧急刹车过程中的位移随时间变化的规律为</a:t>
                </a:r>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=24</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endParaRPr lang="zh-CN" altLang="en-US" sz="2400" b="0" i="1" dirty="0">
                  <a:solidFill>
                    <a:srgbClr val="000000"/>
                  </a:solidFill>
                  <a:latin typeface="Cambria Math" panose="02040503050406030204" pitchFamily="18" charset="0"/>
                  <a:ea typeface="Microsoft Yahei" pitchFamily="34" charset="-122"/>
                  <a:cs typeface="Times New Roman" pitchFamily="34" charset="-120"/>
                </a:endParaRPr>
              </a:p>
              <a:p>
                <a:pPr latinLnBrk="1">
                  <a:lnSpc>
                    <a:spcPts val="36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的单位是</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oMath>
                </a14:m>
                <a:r>
                  <a:rPr lang="en-US" altLang="zh-CN" sz="2400" b="0" i="0" dirty="0">
                    <a:solidFill>
                      <a:srgbClr val="000000"/>
                    </a:solidFill>
                    <a:latin typeface="Times New Roman" pitchFamily="34" charset="0"/>
                    <a:ea typeface="Microsoft Yahei" pitchFamily="34" charset="-122"/>
                    <a:cs typeface="Times New Roman" pitchFamily="34" charset="-120"/>
                  </a:rPr>
                  <a:t>的单位是</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则下列说法正确的是(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28_1#e1bae738a?pid=76902aff7&amp;color=0,0,0&amp;vtp=1&amp;bt=1&amp;bbb=1&amp;hb=1"/>
              <p:cNvSpPr>
                <a:spLocks noRot="1" noChangeAspect="1" noMove="1" noResize="1" noEditPoints="1" noAdjustHandles="1" noChangeArrowheads="1" noChangeShapeType="1" noTextEdit="1"/>
              </p:cNvSpPr>
              <p:nvPr/>
            </p:nvSpPr>
            <p:spPr>
              <a:xfrm>
                <a:off x="612648" y="486000"/>
                <a:ext cx="10963656" cy="1357249"/>
              </a:xfrm>
              <a:prstGeom prst="rect">
                <a:avLst/>
              </a:prstGeom>
              <a:blipFill>
                <a:blip r:embed="rId3"/>
                <a:stretch>
                  <a:fillRect l="-1724" t="-2703" r="-1112" b="-13514"/>
                </a:stretch>
              </a:blipFill>
              <a:ln/>
            </p:spPr>
            <p:txBody>
              <a:bodyPr/>
              <a:lstStyle/>
              <a:p>
                <a:r>
                  <a:rPr lang="zh-CN" altLang="en-US">
                    <a:noFill/>
                  </a:rPr>
                  <a:t> </a:t>
                </a:r>
              </a:p>
            </p:txBody>
          </p:sp>
        </mc:Fallback>
      </mc:AlternateContent>
      <p:sp>
        <p:nvSpPr>
          <p:cNvPr id="3" name="QC_3_AN.29_1#e1bae738a.bracket?pid=76902aff7&amp;color=0,0,0&amp;vpa=10&amp;vtp=1"/>
          <p:cNvSpPr/>
          <p:nvPr/>
        </p:nvSpPr>
        <p:spPr>
          <a:xfrm>
            <a:off x="7575392" y="1417545"/>
            <a:ext cx="441325" cy="411925"/>
          </a:xfrm>
          <a:prstGeom prst="rect">
            <a:avLst/>
          </a:prstGeom>
          <a:noFill/>
          <a:ln/>
        </p:spPr>
        <p:txBody>
          <a:bodyPr wrap="none" lIns="0" tIns="0" rIns="0" bIns="0" rtlCol="0" anchor="t"/>
          <a:lstStyle/>
          <a:p>
            <a:pPr algn="ctr" latinLnBrk="1">
              <a:lnSpc>
                <a:spcPts val="35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AlternateContent xmlns:mc="http://schemas.openxmlformats.org/markup-compatibility/2006">
        <mc:Choice xmlns:a14="http://schemas.microsoft.com/office/drawing/2010/main" Requires="a14">
          <p:sp>
            <p:nvSpPr>
              <p:cNvPr id="4" name="QC_3_BD.28_2#e1bae738a.choices?pid=76902aff7&amp;color=0,0,0&amp;vtp=1&amp;bbb=1"/>
              <p:cNvSpPr/>
              <p:nvPr/>
            </p:nvSpPr>
            <p:spPr>
              <a:xfrm>
                <a:off x="612648" y="1847185"/>
                <a:ext cx="10963656" cy="1821180"/>
              </a:xfrm>
              <a:prstGeom prst="rect">
                <a:avLst/>
              </a:prstGeom>
              <a:noFill/>
              <a:ln/>
            </p:spPr>
            <p:txBody>
              <a:bodyPr wrap="none" lIns="0" tIns="0" rIns="0" bIns="0" rtlCol="0" anchor="t"/>
              <a:lstStyle/>
              <a:p>
                <a:pPr algn="l" latinLnBrk="1">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该车刹车的初速度为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该汽车刹车的加速度为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刹车后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内的位移为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该汽车在地面上留下的刹车痕迹长为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48 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C_3_BD.28_2#e1bae738a.choices?pid=76902aff7&amp;color=0,0,0&amp;vtp=1&amp;bbb=1"/>
              <p:cNvSpPr>
                <a:spLocks noRot="1" noChangeAspect="1" noMove="1" noResize="1" noEditPoints="1" noAdjustHandles="1" noChangeArrowheads="1" noChangeShapeType="1" noTextEdit="1"/>
              </p:cNvSpPr>
              <p:nvPr/>
            </p:nvSpPr>
            <p:spPr>
              <a:xfrm>
                <a:off x="612648" y="1847185"/>
                <a:ext cx="10963656" cy="1821180"/>
              </a:xfrm>
              <a:prstGeom prst="rect">
                <a:avLst/>
              </a:prstGeom>
              <a:blipFill>
                <a:blip r:embed="rId4"/>
                <a:stretch>
                  <a:fillRect l="-1724" t="-1672" b="-10702"/>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30_1#e1bae738a?pid=76902aff7&amp;color=0,0,0&amp;vtp=1&amp;bbb=1&amp;hb=1"/>
              <p:cNvSpPr/>
              <p:nvPr/>
            </p:nvSpPr>
            <p:spPr>
              <a:xfrm>
                <a:off x="612648" y="3672873"/>
                <a:ext cx="10963656" cy="2431225"/>
              </a:xfrm>
              <a:prstGeom prst="rect">
                <a:avLst/>
              </a:prstGeom>
              <a:noFill/>
              <a:ln/>
            </p:spPr>
            <p:txBody>
              <a:bodyPr wrap="none" lIns="0" tIns="0" rIns="0" bIns="0" rtlCol="0" anchor="t"/>
              <a:lstStyle/>
              <a:p>
                <a:pPr algn="l" latinLnBrk="1">
                  <a:lnSpc>
                    <a:spcPts val="53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可知，汽车刹车时的初速度为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，加速度为</a:t>
                </a:r>
              </a:p>
              <a:p>
                <a:pPr latinLnBrk="1">
                  <a:lnSpc>
                    <a:spcPts val="53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，故A、B错误；汽车刹车时间</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，所以刹车后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内的位</a:t>
                </a:r>
              </a:p>
              <a:p>
                <a:pPr latinLnBrk="1">
                  <a:lnSpc>
                    <a:spcPts val="5300"/>
                  </a:lnSpc>
                </a:pPr>
                <a:r>
                  <a:rPr lang="en-US" altLang="zh-CN" sz="2400" b="0" i="0">
                    <a:solidFill>
                      <a:srgbClr val="FF0000"/>
                    </a:solidFill>
                    <a:latin typeface="Times New Roman" pitchFamily="34" charset="0"/>
                    <a:ea typeface="Microsoft Yahei" pitchFamily="34" charset="-122"/>
                    <a:cs typeface="Times New Roman" pitchFamily="34" charset="-120"/>
                  </a:rPr>
                  <a:t>移即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内的位移，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=24×4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=48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，故C错误</a:t>
                </a:r>
                <a:r>
                  <a:rPr lang="en-US" altLang="zh-CN" sz="2400" b="0" i="0">
                    <a:solidFill>
                      <a:srgbClr val="FF0000"/>
                    </a:solidFill>
                    <a:latin typeface="Times New Roman" pitchFamily="34" charset="0"/>
                    <a:ea typeface="Microsoft Yahei" pitchFamily="34" charset="-122"/>
                    <a:cs typeface="Times New Roman" pitchFamily="34" charset="-120"/>
                  </a:rPr>
                  <a:t>；汽车在地面上</a:t>
                </a:r>
              </a:p>
              <a:p>
                <a:pPr latinLnBrk="1">
                  <a:lnSpc>
                    <a:spcPts val="3500"/>
                  </a:lnSpc>
                </a:pPr>
                <a:r>
                  <a:rPr lang="en-US" altLang="zh-CN" sz="2400" b="0" i="0">
                    <a:solidFill>
                      <a:srgbClr val="FF0000"/>
                    </a:solidFill>
                    <a:latin typeface="Times New Roman" pitchFamily="34" charset="0"/>
                    <a:ea typeface="Microsoft Yahei" pitchFamily="34" charset="-122"/>
                    <a:cs typeface="Times New Roman" pitchFamily="34" charset="-120"/>
                  </a:rPr>
                  <a:t>留下的刹车痕迹长即刹车距离为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48 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，故D正确。</a:t>
                </a:r>
                <a:endParaRPr lang="en-US" altLang="zh-CN" sz="2400" dirty="0"/>
              </a:p>
            </p:txBody>
          </p:sp>
        </mc:Choice>
        <mc:Fallback>
          <p:sp>
            <p:nvSpPr>
              <p:cNvPr id="5" name="QC_3_AS.30_1#e1bae738a?pid=76902aff7&amp;color=0,0,0&amp;vtp=1&amp;bbb=1&amp;hb=1"/>
              <p:cNvSpPr>
                <a:spLocks noRot="1" noChangeAspect="1" noMove="1" noResize="1" noEditPoints="1" noAdjustHandles="1" noChangeArrowheads="1" noChangeShapeType="1" noTextEdit="1"/>
              </p:cNvSpPr>
              <p:nvPr/>
            </p:nvSpPr>
            <p:spPr>
              <a:xfrm>
                <a:off x="612648" y="3672873"/>
                <a:ext cx="10963656" cy="2431225"/>
              </a:xfrm>
              <a:prstGeom prst="rect">
                <a:avLst/>
              </a:prstGeom>
              <a:blipFill>
                <a:blip r:embed="rId5"/>
                <a:stretch>
                  <a:fillRect l="-1724" r="-667" b="-753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 15&amp;si=15">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31_1#a64050e96?pid=76902aff7&amp;color=0,0,0&amp;vtp=1&amp;bt=1&amp;bbb=1&amp;h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某质点做匀减速直线运动，经过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后静止，则该质点在第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内和第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内的</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位移之比为(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31_1#a64050e96?pid=76902aff7&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sp>
        <p:nvSpPr>
          <p:cNvPr id="3" name="QC_3_AN.32_1#a64050e96.bracket?pid=76902aff7&amp;color=0,0,0&amp;vpa=11&amp;vtp=1"/>
          <p:cNvSpPr/>
          <p:nvPr/>
        </p:nvSpPr>
        <p:spPr>
          <a:xfrm>
            <a:off x="2369217" y="10333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A</a:t>
            </a:r>
            <a:endParaRPr lang="en-US" altLang="zh-CN" sz="2400" dirty="0"/>
          </a:p>
        </p:txBody>
      </p:sp>
      <mc:AlternateContent xmlns:mc="http://schemas.openxmlformats.org/markup-compatibility/2006">
        <mc:Choice xmlns:a14="http://schemas.microsoft.com/office/drawing/2010/main" Requires="a14">
          <p:sp>
            <p:nvSpPr>
              <p:cNvPr id="4" name="QC_3_BD.31_2#a64050e96.choices?pid=76902aff7&amp;color=0,0,0&amp;vtp=1&amp;bbb=1"/>
              <p:cNvSpPr/>
              <p:nvPr/>
            </p:nvSpPr>
            <p:spPr>
              <a:xfrm>
                <a:off x="612648" y="1576484"/>
                <a:ext cx="10963656" cy="467805"/>
              </a:xfrm>
              <a:prstGeom prst="rect">
                <a:avLst/>
              </a:prstGeom>
              <a:noFill/>
              <a:ln/>
            </p:spPr>
            <p:txBody>
              <a:bodyPr wrap="none" lIns="0" tIns="0" rIns="0" bIns="0" rtlCol="0" anchor="t"/>
              <a:lstStyle/>
              <a:p>
                <a:pPr latinLnBrk="1">
                  <a:lnSpc>
                    <a:spcPts val="4200"/>
                  </a:lnSpc>
                  <a:tabLst>
                    <a:tab pos="2804414" algn="l"/>
                    <a:tab pos="5583428" algn="l"/>
                    <a:tab pos="837514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3:2</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5:3</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3:1</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2:1</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C_3_BD.31_2#a64050e96.choices?pid=76902aff7&amp;color=0,0,0&amp;vtp=1&amp;bbb=1"/>
              <p:cNvSpPr>
                <a:spLocks noRot="1" noChangeAspect="1" noMove="1" noResize="1" noEditPoints="1" noAdjustHandles="1" noChangeArrowheads="1" noChangeShapeType="1" noTextEdit="1"/>
              </p:cNvSpPr>
              <p:nvPr/>
            </p:nvSpPr>
            <p:spPr>
              <a:xfrm>
                <a:off x="612648" y="1576484"/>
                <a:ext cx="10963656" cy="467805"/>
              </a:xfrm>
              <a:prstGeom prst="rect">
                <a:avLst/>
              </a:prstGeom>
              <a:blipFill>
                <a:blip r:embed="rId4"/>
                <a:stretch>
                  <a:fillRect l="-1724" b="-4210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33_1#a64050e96?pid=76902aff7&amp;color=0,0,0&amp;vtp=1&amp;bbb=1&amp;hb=1"/>
              <p:cNvSpPr/>
              <p:nvPr/>
            </p:nvSpPr>
            <p:spPr>
              <a:xfrm>
                <a:off x="612648" y="2055211"/>
                <a:ext cx="10963656" cy="2155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由匀变速直线运动的规律可知，某质点做匀减速直线运动，经过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后静</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止</a:t>
                </a:r>
                <a:r>
                  <a:rPr lang="en-US" altLang="zh-CN" sz="2400" b="0" i="0" dirty="0">
                    <a:solidFill>
                      <a:srgbClr val="FF0000"/>
                    </a:solidFill>
                    <a:latin typeface="Times New Roman" pitchFamily="34" charset="0"/>
                    <a:ea typeface="Microsoft Yahei" pitchFamily="34" charset="-122"/>
                    <a:cs typeface="Times New Roman" pitchFamily="34" charset="-120"/>
                  </a:rPr>
                  <a:t>，若以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为间隔</a:t>
                </a:r>
                <a:r>
                  <a:rPr lang="en-US" altLang="zh-CN" sz="2400" b="0" i="0">
                    <a:solidFill>
                      <a:srgbClr val="FF0000"/>
                    </a:solidFill>
                    <a:latin typeface="Times New Roman" pitchFamily="34" charset="0"/>
                    <a:ea typeface="Microsoft Yahei" pitchFamily="34" charset="-122"/>
                    <a:cs typeface="Times New Roman" pitchFamily="34" charset="-120"/>
                  </a:rPr>
                  <a:t>，则连续相等时间间隔的位移之比为</a:t>
                </a: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=13:11:9:7:5:3:1</m:t>
                    </m:r>
                  </m:oMath>
                </a14:m>
                <a:r>
                  <a:rPr lang="en-US" altLang="zh-CN" sz="2400" b="0" i="0" dirty="0">
                    <a:solidFill>
                      <a:srgbClr val="FF0000"/>
                    </a:solidFill>
                    <a:latin typeface="Times New Roman" pitchFamily="34" charset="0"/>
                    <a:ea typeface="Microsoft Yahei" pitchFamily="34" charset="-122"/>
                    <a:cs typeface="Times New Roman" pitchFamily="34" charset="-120"/>
                  </a:rPr>
                  <a:t>，故该质点在第</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内和第</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内的位移之</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比为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)=3:2</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，故选A。</a:t>
                </a:r>
                <a:endParaRPr lang="en-US" altLang="zh-CN" sz="2400" dirty="0"/>
              </a:p>
            </p:txBody>
          </p:sp>
        </mc:Choice>
        <mc:Fallback>
          <p:sp>
            <p:nvSpPr>
              <p:cNvPr id="5" name="QC_3_AS.33_1#a64050e96?pid=76902aff7&amp;color=0,0,0&amp;vtp=1&amp;bbb=1&amp;hb=1"/>
              <p:cNvSpPr>
                <a:spLocks noRot="1" noChangeAspect="1" noMove="1" noResize="1" noEditPoints="1" noAdjustHandles="1" noChangeArrowheads="1" noChangeShapeType="1" noTextEdit="1"/>
              </p:cNvSpPr>
              <p:nvPr/>
            </p:nvSpPr>
            <p:spPr>
              <a:xfrm>
                <a:off x="612648" y="2055211"/>
                <a:ext cx="10963656" cy="2155000"/>
              </a:xfrm>
              <a:prstGeom prst="rect">
                <a:avLst/>
              </a:prstGeom>
              <a:blipFill>
                <a:blip r:embed="rId5"/>
                <a:stretch>
                  <a:fillRect l="-1724" r="-1001" b="-847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amp;si=16">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3_BD.34_1#2bf805724?sp=1&amp;pid=76902aff7&amp;color=0,0,0&amp;vtp=1&amp;bt=1&amp;bbb=1&amp;hb=1"/>
              <p:cNvSpPr/>
              <p:nvPr/>
            </p:nvSpPr>
            <p:spPr>
              <a:xfrm>
                <a:off x="612648" y="486000"/>
                <a:ext cx="10963656" cy="32727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12.</a:t>
                </a:r>
                <a:r>
                  <a:rPr lang="en-US" altLang="zh-CN" sz="2400" b="1" i="0" dirty="0">
                    <a:solidFill>
                      <a:srgbClr val="AE8CBB"/>
                    </a:solidFill>
                    <a:latin typeface="SimSun" pitchFamily="34" charset="0"/>
                    <a:ea typeface="SimSun" pitchFamily="34" charset="-122"/>
                    <a:cs typeface="SimSun" pitchFamily="34" charset="-120"/>
                  </a:rPr>
                  <a:t> </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ETC</m:t>
                    </m:r>
                  </m:oMath>
                </a14:m>
                <a:r>
                  <a:rPr lang="en-US" altLang="zh-CN" sz="2400" b="0" i="0" dirty="0">
                    <a:solidFill>
                      <a:srgbClr val="000000"/>
                    </a:solidFill>
                    <a:latin typeface="Times New Roman" pitchFamily="34" charset="0"/>
                    <a:ea typeface="Microsoft Yahei" pitchFamily="34" charset="-122"/>
                    <a:cs typeface="Times New Roman" pitchFamily="34" charset="-120"/>
                  </a:rPr>
                  <a:t>是电子不停车收费系统的简称。最近，某</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ETC</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通道的通行车速由原来的</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h</m:t>
                    </m:r>
                  </m:oMath>
                </a14:m>
                <a:r>
                  <a:rPr lang="en-US" altLang="zh-CN" sz="2400" b="0" i="0" dirty="0">
                    <a:solidFill>
                      <a:srgbClr val="000000"/>
                    </a:solidFill>
                    <a:latin typeface="Times New Roman" pitchFamily="34" charset="0"/>
                    <a:ea typeface="Microsoft Yahei" pitchFamily="34" charset="-122"/>
                    <a:cs typeface="Times New Roman" pitchFamily="34" charset="-120"/>
                  </a:rPr>
                  <a:t>提高至</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h</m:t>
                    </m:r>
                  </m:oMath>
                </a14:m>
                <a:r>
                  <a:rPr lang="en-US" altLang="zh-CN" sz="2400" b="0" i="0" dirty="0">
                    <a:solidFill>
                      <a:srgbClr val="000000"/>
                    </a:solidFill>
                    <a:latin typeface="Times New Roman" pitchFamily="34" charset="0"/>
                    <a:ea typeface="Microsoft Yahei" pitchFamily="34" charset="-122"/>
                    <a:cs typeface="Times New Roman" pitchFamily="34" charset="-120"/>
                  </a:rPr>
                  <a:t>，车通过</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ETC</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通道的流程如图所示。为简便计算</a:t>
                </a:r>
                <a:r>
                  <a:rPr lang="en-US" altLang="zh-CN" sz="2400" b="0" i="0">
                    <a:solidFill>
                      <a:srgbClr val="000000"/>
                    </a:solidFill>
                    <a:latin typeface="Times New Roman" pitchFamily="34" charset="0"/>
                    <a:ea typeface="Microsoft Yahei" pitchFamily="34" charset="-122"/>
                    <a:cs typeface="Times New Roman" pitchFamily="34" charset="-120"/>
                  </a:rPr>
                  <a:t>，假设汽</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车以</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的速度朝收费站沿直线匀速行驶，若过</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ETC</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通道</a:t>
                </a:r>
                <a:r>
                  <a:rPr lang="en-US" altLang="zh-CN" sz="2400" b="0" i="0">
                    <a:solidFill>
                      <a:srgbClr val="000000"/>
                    </a:solidFill>
                    <a:latin typeface="Times New Roman" pitchFamily="34" charset="0"/>
                    <a:ea typeface="Microsoft Yahei" pitchFamily="34" charset="-122"/>
                    <a:cs typeface="Times New Roman" pitchFamily="34" charset="-120"/>
                  </a:rPr>
                  <a:t>，需要在收费站</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中心线前</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𝑑</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处正好匀减速至</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，匀速通过中心线后，再匀加速至</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正常行驶</a:t>
                </a:r>
                <a:r>
                  <a:rPr lang="en-US" altLang="zh-CN" sz="2400" b="0" i="0" dirty="0">
                    <a:solidFill>
                      <a:srgbClr val="000000"/>
                    </a:solidFill>
                    <a:latin typeface="Times New Roman" pitchFamily="34" charset="0"/>
                    <a:ea typeface="Microsoft Yahei" pitchFamily="34" charset="-122"/>
                    <a:cs typeface="Times New Roman" pitchFamily="34" charset="-120"/>
                  </a:rPr>
                  <a:t>。设汽车匀加速和匀减速过程中的加速度大小均为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，忽略汽车车</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身长度</a:t>
                </a:r>
                <a:r>
                  <a:rPr lang="en-US" altLang="zh-CN" sz="2400" b="0" i="0" dirty="0">
                    <a:solidFill>
                      <a:srgbClr val="000000"/>
                    </a:solidFill>
                    <a:latin typeface="Times New Roman" pitchFamily="34" charset="0"/>
                    <a:ea typeface="Microsoft Yahei" pitchFamily="34" charset="-122"/>
                    <a:cs typeface="Times New Roman" pitchFamily="34" charset="-120"/>
                  </a:rPr>
                  <a:t>。求：</a:t>
                </a:r>
                <a:endParaRPr lang="en-US" altLang="zh-CN" sz="2400" dirty="0"/>
              </a:p>
            </p:txBody>
          </p:sp>
        </mc:Choice>
        <mc:Fallback>
          <p:sp>
            <p:nvSpPr>
              <p:cNvPr id="2" name="QO_3_BD.34_1#2bf805724?sp=1&amp;pid=76902aff7&amp;color=0,0,0&amp;vtp=1&amp;bt=1&amp;bbb=1&amp;hb=1"/>
              <p:cNvSpPr>
                <a:spLocks noRot="1" noChangeAspect="1" noMove="1" noResize="1" noEditPoints="1" noAdjustHandles="1" noChangeArrowheads="1" noChangeShapeType="1" noTextEdit="1"/>
              </p:cNvSpPr>
              <p:nvPr/>
            </p:nvSpPr>
            <p:spPr>
              <a:xfrm>
                <a:off x="612648" y="486000"/>
                <a:ext cx="10963656" cy="3272790"/>
              </a:xfrm>
              <a:prstGeom prst="rect">
                <a:avLst/>
              </a:prstGeom>
              <a:blipFill>
                <a:blip r:embed="rId3"/>
                <a:stretch>
                  <a:fillRect l="-1724" r="-222" b="-5400"/>
                </a:stretch>
              </a:blipFill>
              <a:ln/>
            </p:spPr>
            <p:txBody>
              <a:bodyPr/>
              <a:lstStyle/>
              <a:p>
                <a:r>
                  <a:rPr lang="zh-CN" altLang="en-US">
                    <a:noFill/>
                  </a:rPr>
                  <a:t> </a:t>
                </a:r>
              </a:p>
            </p:txBody>
          </p:sp>
        </mc:Fallback>
      </mc:AlternateContent>
      <p:pic>
        <p:nvPicPr>
          <p:cNvPr id="3" name="QO_3_BD.34_2#2bf805724?pid=76902aff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773168" y="3858612"/>
            <a:ext cx="2642616" cy="150876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7&amp;si=17">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4_BD.35_1#75386fbf2?pid=2bf805724&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汽车过</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ETC</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通道时，从开始减速到恢复正常行驶过程中的位移大小；</a:t>
                </a:r>
                <a:endParaRPr lang="en-US" altLang="zh-CN" sz="2400" dirty="0"/>
              </a:p>
            </p:txBody>
          </p:sp>
        </mc:Choice>
        <mc:Fallback>
          <p:sp>
            <p:nvSpPr>
              <p:cNvPr id="2" name="QO_4_BD.35_1#75386fbf2?pid=2bf805724&amp;color=0,0,0&amp;vtp=1&amp;bt=1&amp;bbb=1"/>
              <p:cNvSpPr>
                <a:spLocks noRot="1" noChangeAspect="1" noMove="1" noResize="1" noEditPoints="1" noAdjustHandles="1" noChangeArrowheads="1" noChangeShapeType="1" noTextEdit="1"/>
              </p:cNvSpPr>
              <p:nvPr/>
            </p:nvSpPr>
            <p:spPr>
              <a:xfrm>
                <a:off x="612648" y="486000"/>
                <a:ext cx="10963656" cy="474599"/>
              </a:xfrm>
              <a:prstGeom prst="rect">
                <a:avLst/>
              </a:prstGeom>
              <a:blipFill>
                <a:blip r:embed="rId3"/>
                <a:stretch>
                  <a:fillRect l="-1724" b="-38462"/>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O_4_AN.36_1#75386fbf2?pid=2bf805724&amp;color=0,0,0&amp;vtp=1&amp;bbb=1"/>
              <p:cNvSpPr/>
              <p:nvPr/>
            </p:nvSpPr>
            <p:spPr>
              <a:xfrm>
                <a:off x="612648" y="102022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894 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3" name="QO_4_AN.36_1#75386fbf2?pid=2bf805724&amp;color=0,0,0&amp;vtp=1&amp;bbb=1"/>
              <p:cNvSpPr>
                <a:spLocks noRot="1" noChangeAspect="1" noMove="1" noResize="1" noEditPoints="1" noAdjustHandles="1" noChangeArrowheads="1" noChangeShapeType="1" noTextEdit="1"/>
              </p:cNvSpPr>
              <p:nvPr/>
            </p:nvSpPr>
            <p:spPr>
              <a:xfrm>
                <a:off x="612648" y="1020225"/>
                <a:ext cx="10963656" cy="468630"/>
              </a:xfrm>
              <a:prstGeom prst="rect">
                <a:avLst/>
              </a:prstGeom>
              <a:blipFill>
                <a:blip r:embed="rId4"/>
                <a:stretch>
                  <a:fillRect l="-1724" b="-41558"/>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O_4_AS.37_1#75386fbf2?pid=2bf805724&amp;color=0,0,0&amp;vtp=1&amp;bbb=1"/>
              <p:cNvSpPr/>
              <p:nvPr/>
            </p:nvSpPr>
            <p:spPr>
              <a:xfrm>
                <a:off x="612648" y="1498952"/>
                <a:ext cx="10963656" cy="2125091"/>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设汽车匀减速过程位移大小为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，由运动学公式得</a:t>
                </a:r>
                <a14:m>
                  <m:oMath xmlns:m="http://schemas.openxmlformats.org/officeDocument/2006/math">
                    <m:sSubSup>
                      <m:sSubSupPr>
                        <m:ctrlPr>
                          <a:rPr lang="en-US" altLang="zh-CN" sz="2400" b="0"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=442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根据对称性可知从开始减速到恢复正常行驶过程中的位移大小</a:t>
                </a:r>
                <a:endParaRPr lang="en-US" altLang="zh-CN" sz="2400" dirty="0"/>
              </a:p>
              <a:p>
                <a:pPr latinLnBrk="1">
                  <a:lnSpc>
                    <a:spcPts val="40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=894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O_4_AS.37_1#75386fbf2?pid=2bf805724&amp;color=0,0,0&amp;vtp=1&amp;bbb=1"/>
              <p:cNvSpPr>
                <a:spLocks noRot="1" noChangeAspect="1" noMove="1" noResize="1" noEditPoints="1" noAdjustHandles="1" noChangeArrowheads="1" noChangeShapeType="1" noTextEdit="1"/>
              </p:cNvSpPr>
              <p:nvPr/>
            </p:nvSpPr>
            <p:spPr>
              <a:xfrm>
                <a:off x="612648" y="1498952"/>
                <a:ext cx="10963656" cy="2125091"/>
              </a:xfrm>
              <a:prstGeom prst="rect">
                <a:avLst/>
              </a:prstGeom>
              <a:blipFill>
                <a:blip r:embed="rId5"/>
                <a:stretch>
                  <a:fillRect l="-1724" b="-344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8&amp;si=18">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4_BD.38_1#1f1b5dc35?pid=2bf805724&amp;color=0,0,0&amp;vtp=1&amp;bt=1&amp;bbb=1&amp;hb=1"/>
              <p:cNvSpPr/>
              <p:nvPr/>
            </p:nvSpPr>
            <p:spPr>
              <a:xfrm>
                <a:off x="612648" y="486000"/>
                <a:ext cx="10963656" cy="103759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如果汽车以</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的速度通过匀速行驶区间，其他条件不变</a:t>
                </a:r>
                <a:r>
                  <a:rPr lang="en-US" altLang="zh-CN" sz="2400" b="0" i="0">
                    <a:solidFill>
                      <a:srgbClr val="000000"/>
                    </a:solidFill>
                    <a:latin typeface="Times New Roman" pitchFamily="34" charset="0"/>
                    <a:ea typeface="Microsoft Yahei" pitchFamily="34" charset="-122"/>
                    <a:cs typeface="Times New Roman" pitchFamily="34" charset="-120"/>
                  </a:rPr>
                  <a:t>，求汽车</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提速后过收费站过程中比提速前节省的时间</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O_4_BD.38_1#1f1b5dc35?pid=2bf805724&amp;color=0,0,0&amp;vtp=1&amp;bt=1&amp;bbb=1&amp;hb=1"/>
              <p:cNvSpPr>
                <a:spLocks noRot="1" noChangeAspect="1" noMove="1" noResize="1" noEditPoints="1" noAdjustHandles="1" noChangeArrowheads="1" noChangeShapeType="1" noTextEdit="1"/>
              </p:cNvSpPr>
              <p:nvPr/>
            </p:nvSpPr>
            <p:spPr>
              <a:xfrm>
                <a:off x="612648" y="486000"/>
                <a:ext cx="10963656" cy="1037590"/>
              </a:xfrm>
              <a:prstGeom prst="rect">
                <a:avLst/>
              </a:prstGeom>
              <a:blipFill>
                <a:blip r:embed="rId3"/>
                <a:stretch>
                  <a:fillRect l="-1724" r="-56" b="-17059"/>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O_4_AN.39_1#1f1b5dc35?pid=2bf805724&amp;color=0,0,0&amp;vtp=1&amp;bbb=1"/>
              <p:cNvSpPr/>
              <p:nvPr/>
            </p:nvSpPr>
            <p:spPr>
              <a:xfrm>
                <a:off x="612648" y="158918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10.7 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3" name="QO_4_AN.39_1#1f1b5dc35?pid=2bf805724&amp;color=0,0,0&amp;vtp=1&amp;bbb=1"/>
              <p:cNvSpPr>
                <a:spLocks noRot="1" noChangeAspect="1" noMove="1" noResize="1" noEditPoints="1" noAdjustHandles="1" noChangeArrowheads="1" noChangeShapeType="1" noTextEdit="1"/>
              </p:cNvSpPr>
              <p:nvPr/>
            </p:nvSpPr>
            <p:spPr>
              <a:xfrm>
                <a:off x="612648" y="1589185"/>
                <a:ext cx="10963656" cy="468630"/>
              </a:xfrm>
              <a:prstGeom prst="rect">
                <a:avLst/>
              </a:prstGeom>
              <a:blipFill>
                <a:blip r:embed="rId4"/>
                <a:stretch>
                  <a:fillRect l="-1724" b="-40260"/>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O_4_AS.40_1#1f1b5dc35?pid=2bf805724&amp;color=0,0,0&amp;vtp=1&amp;bbb=1"/>
              <p:cNvSpPr/>
              <p:nvPr/>
            </p:nvSpPr>
            <p:spPr>
              <a:xfrm>
                <a:off x="612648" y="2067912"/>
                <a:ext cx="10963656" cy="33528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设汽车提速后匀减速过程位移大小为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，由运动学公式得</a:t>
                </a:r>
                <a14:m>
                  <m:oMath xmlns:m="http://schemas.openxmlformats.org/officeDocument/2006/math">
                    <m:sSubSup>
                      <m:sSubSupPr>
                        <m:ctrlPr>
                          <a:rPr lang="en-US" altLang="zh-CN" sz="2400" b="0"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=400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设提速前</a:t>
                </a:r>
                <a:r>
                  <a:rPr lang="en-US" altLang="zh-CN" sz="2400" b="0" i="0" dirty="0">
                    <a:solidFill>
                      <a:srgbClr val="FF0000"/>
                    </a:solidFill>
                    <a:latin typeface="Times New Roman" pitchFamily="34" charset="0"/>
                    <a:ea typeface="Microsoft Yahei" pitchFamily="34" charset="-122"/>
                    <a:cs typeface="Times New Roman" pitchFamily="34" charset="-120"/>
                  </a:rPr>
                  <a:t>，汽车做匀减速直线运动的时间为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通过匀速行驶区间的时间为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从开始减速到恢复正常行驶过程中的总时间为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=54.5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algn="l" latinLnBrk="1">
                  <a:lnSpc>
                    <a:spcPct val="150000"/>
                  </a:lnSpc>
                </a:pPr>
                <a:endParaRPr lang="en-US" altLang="zh-CN" sz="2400" dirty="0"/>
              </a:p>
            </p:txBody>
          </p:sp>
        </mc:Choice>
        <mc:Fallback>
          <p:sp>
            <p:nvSpPr>
              <p:cNvPr id="4" name="QO_4_AS.40_1#1f1b5dc35?pid=2bf805724&amp;color=0,0,0&amp;vtp=1&amp;bbb=1"/>
              <p:cNvSpPr>
                <a:spLocks noRot="1" noChangeAspect="1" noMove="1" noResize="1" noEditPoints="1" noAdjustHandles="1" noChangeArrowheads="1" noChangeShapeType="1" noTextEdit="1"/>
              </p:cNvSpPr>
              <p:nvPr/>
            </p:nvSpPr>
            <p:spPr>
              <a:xfrm>
                <a:off x="612648" y="2067912"/>
                <a:ext cx="10963656" cy="3352800"/>
              </a:xfrm>
              <a:prstGeom prst="rect">
                <a:avLst/>
              </a:prstGeom>
              <a:blipFill>
                <a:blip r:embed="rId5"/>
                <a:stretch>
                  <a:fillRect l="-1724" b="-3636"/>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4_AS.40_1#1f1b5dc35?pid=2bf805724&amp;color=0,0,0&amp;vtp=1&amp;bbb=1">
                <a:extLst>
                  <a:ext uri="{FF2B5EF4-FFF2-40B4-BE49-F238E27FC236}">
                    <a16:creationId xmlns:a16="http://schemas.microsoft.com/office/drawing/2014/main" id="{6CC8954C-E6CD-B263-4DCC-5190BEB36BD9}"/>
                  </a:ext>
                </a:extLst>
              </p:cNvPr>
              <p:cNvSpPr/>
              <p:nvPr/>
            </p:nvSpPr>
            <p:spPr>
              <a:xfrm>
                <a:off x="612648" y="486000"/>
                <a:ext cx="10963656" cy="3352292"/>
              </a:xfrm>
              <a:prstGeom prst="rect">
                <a:avLst/>
              </a:prstGeom>
              <a:noFill/>
              <a:ln/>
            </p:spPr>
            <p:txBody>
              <a:bodyPr wrap="none" lIns="0" tIns="0" rIns="0" bIns="0" rtlCol="0" anchor="t"/>
              <a:lstStyle/>
              <a:p>
                <a:pPr algn="l"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提速后</a:t>
                </a:r>
                <a:r>
                  <a:rPr lang="en-US" altLang="zh-CN" sz="2400" b="0" i="0" dirty="0">
                    <a:solidFill>
                      <a:srgbClr val="FF0000"/>
                    </a:solidFill>
                    <a:latin typeface="Times New Roman" pitchFamily="34" charset="0"/>
                    <a:ea typeface="Microsoft Yahei" pitchFamily="34" charset="-122"/>
                    <a:cs typeface="Times New Roman" pitchFamily="34" charset="-120"/>
                  </a:rPr>
                  <a:t>，汽车做匀减速直线运动的时间为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通过匀速行驶区间的时间为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000"/>
                  </a:lnSpc>
                </a:pPr>
                <a:r>
                  <a:rPr lang="en-US" altLang="zh-CN" sz="2400" b="0" i="0">
                    <a:solidFill>
                      <a:srgbClr val="FF0000"/>
                    </a:solidFill>
                    <a:latin typeface="Times New Roman" pitchFamily="34" charset="0"/>
                    <a:ea typeface="Microsoft Yahei" pitchFamily="34" charset="-122"/>
                    <a:cs typeface="Times New Roman" pitchFamily="34" charset="-120"/>
                  </a:rPr>
                  <a:t>匀速通过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位移所用时间</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通过与提速前相同位移的总时间为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=43.8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所以汽车提速后过收费站过程中比提速前节省的时间</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=10.7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2" name="QO_4_AS.40_1#1f1b5dc35?pid=2bf805724&amp;color=0,0,0&amp;vtp=1&amp;bbb=1">
                <a:extLst>
                  <a:ext uri="{FF2B5EF4-FFF2-40B4-BE49-F238E27FC236}">
                    <a16:creationId xmlns:a16="http://schemas.microsoft.com/office/drawing/2014/main" id="{6CC8954C-E6CD-B263-4DCC-5190BEB36BD9}"/>
                  </a:ext>
                </a:extLst>
              </p:cNvPr>
              <p:cNvSpPr>
                <a:spLocks noRot="1" noChangeAspect="1" noMove="1" noResize="1" noEditPoints="1" noAdjustHandles="1" noChangeArrowheads="1" noChangeShapeType="1" noTextEdit="1"/>
              </p:cNvSpPr>
              <p:nvPr/>
            </p:nvSpPr>
            <p:spPr>
              <a:xfrm>
                <a:off x="612648" y="486000"/>
                <a:ext cx="10963656" cy="3352292"/>
              </a:xfrm>
              <a:prstGeom prst="rect">
                <a:avLst/>
              </a:prstGeom>
              <a:blipFill>
                <a:blip r:embed="rId2"/>
                <a:stretch>
                  <a:fillRect l="-1724" b="-5455"/>
                </a:stretch>
              </a:blipFill>
              <a:ln/>
            </p:spPr>
            <p:txBody>
              <a:bodyPr/>
              <a:lstStyle/>
              <a:p>
                <a:r>
                  <a:rPr lang="zh-CN" altLang="en-US">
                    <a:noFill/>
                  </a:rPr>
                  <a:t> </a:t>
                </a:r>
              </a:p>
            </p:txBody>
          </p:sp>
        </mc:Fallback>
      </mc:AlternateContent>
    </p:spTree>
    <p:extLst>
      <p:ext uri="{BB962C8B-B14F-4D97-AF65-F5344CB8AC3E}">
        <p14:creationId xmlns:p14="http://schemas.microsoft.com/office/powerpoint/2010/main" val="350157556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amp;si=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19&amp;si=19">
    <p:spTree>
      <p:nvGrpSpPr>
        <p:cNvPr id="1" name=""/>
        <p:cNvGrpSpPr/>
        <p:nvPr/>
      </p:nvGrpSpPr>
      <p:grpSpPr>
        <a:xfrm>
          <a:off x="0" y="0"/>
          <a:ext cx="0" cy="0"/>
          <a:chOff x="0" y="0"/>
          <a:chExt cx="0" cy="0"/>
        </a:xfrm>
      </p:grpSpPr>
      <p:sp>
        <p:nvSpPr>
          <p:cNvPr id="2" name="C_2_BD#d43501b94?pid=b5633eec5&amp;color=0,0,0&amp;vtp=1&amp;bt=1&amp;bbb=1"/>
          <p:cNvSpPr/>
          <p:nvPr/>
        </p:nvSpPr>
        <p:spPr>
          <a:xfrm>
            <a:off x="612648" y="486000"/>
            <a:ext cx="10963656" cy="995680"/>
          </a:xfrm>
          <a:prstGeom prst="rect">
            <a:avLst/>
          </a:prstGeom>
          <a:noFill/>
          <a:ln/>
        </p:spPr>
        <p:txBody>
          <a:bodyPr wrap="none" lIns="0" tIns="0" rIns="0" bIns="0" rtlCol="0" anchor="t"/>
          <a:lstStyle/>
          <a:p>
            <a:pPr algn="ctr"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素养综合练</a:t>
            </a:r>
            <a:endParaRPr lang="en-US" altLang="zh-CN" sz="2800" dirty="0"/>
          </a:p>
        </p:txBody>
      </p:sp>
      <mc:AlternateContent xmlns:mc="http://schemas.openxmlformats.org/markup-compatibility/2006">
        <mc:Choice xmlns:a14="http://schemas.microsoft.com/office/drawing/2010/main" Requires="a14">
          <p:sp>
            <p:nvSpPr>
              <p:cNvPr id="3" name="QC_3_BD.41_1#5f1f0d334?sp=1&amp;pid=d43501b94&amp;color=0,0,0&amp;vtp=1&amp;bbb=1&amp;hb=1"/>
              <p:cNvSpPr/>
              <p:nvPr/>
            </p:nvSpPr>
            <p:spPr>
              <a:xfrm>
                <a:off x="612648" y="1121661"/>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（2024·江苏苏州模拟）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并排固定在水平地面上</a:t>
                </a:r>
                <a:r>
                  <a:rPr lang="en-US" altLang="zh-CN" sz="2400" b="0" i="0">
                    <a:solidFill>
                      <a:srgbClr val="000000"/>
                    </a:solidFill>
                    <a:latin typeface="Times New Roman" pitchFamily="34" charset="0"/>
                    <a:ea typeface="Microsoft Yahei" pitchFamily="34" charset="-122"/>
                    <a:cs typeface="Times New Roman" pitchFamily="34" charset="-120"/>
                  </a:rPr>
                  <a:t>，三</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木块的厚度比为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5:3:1</m:t>
                    </m:r>
                  </m:oMath>
                </a14:m>
                <a:r>
                  <a:rPr lang="en-US" altLang="zh-CN" sz="2400" b="0" i="0" dirty="0">
                    <a:solidFill>
                      <a:srgbClr val="000000"/>
                    </a:solidFill>
                    <a:latin typeface="Times New Roman" pitchFamily="34" charset="0"/>
                    <a:ea typeface="Microsoft Yahei" pitchFamily="34" charset="-122"/>
                    <a:cs typeface="Times New Roman" pitchFamily="34" charset="-120"/>
                  </a:rPr>
                  <a:t>，子弹以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的水平速度射入木块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，子弹在木块中运动</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时加速度恒定</a:t>
                </a:r>
                <a:r>
                  <a:rPr lang="en-US" altLang="zh-CN" sz="2400" b="0" i="0" dirty="0">
                    <a:solidFill>
                      <a:srgbClr val="000000"/>
                    </a:solidFill>
                    <a:latin typeface="Times New Roman" pitchFamily="34" charset="0"/>
                    <a:ea typeface="Microsoft Yahei" pitchFamily="34" charset="-122"/>
                    <a:cs typeface="Times New Roman" pitchFamily="34" charset="-120"/>
                  </a:rPr>
                  <a:t>，子弹可视为质点且刚好射穿木块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3" name="QC_3_BD.41_1#5f1f0d334?sp=1&amp;pid=d43501b94&amp;color=0,0,0&amp;vtp=1&amp;bbb=1&amp;hb=1"/>
              <p:cNvSpPr>
                <a:spLocks noRot="1" noChangeAspect="1" noMove="1" noResize="1" noEditPoints="1" noAdjustHandles="1" noChangeArrowheads="1" noChangeShapeType="1" noTextEdit="1"/>
              </p:cNvSpPr>
              <p:nvPr/>
            </p:nvSpPr>
            <p:spPr>
              <a:xfrm>
                <a:off x="612648" y="1121661"/>
                <a:ext cx="10963656" cy="1592199"/>
              </a:xfrm>
              <a:prstGeom prst="rect">
                <a:avLst/>
              </a:prstGeom>
              <a:blipFill>
                <a:blip r:embed="rId3"/>
                <a:stretch>
                  <a:fillRect l="-1724" r="-1224" b="-11494"/>
                </a:stretch>
              </a:blipFill>
              <a:ln/>
            </p:spPr>
            <p:txBody>
              <a:bodyPr/>
              <a:lstStyle/>
              <a:p>
                <a:r>
                  <a:rPr lang="zh-CN" altLang="en-US">
                    <a:noFill/>
                  </a:rPr>
                  <a:t> </a:t>
                </a:r>
              </a:p>
            </p:txBody>
          </p:sp>
        </mc:Fallback>
      </mc:AlternateContent>
      <p:sp>
        <p:nvSpPr>
          <p:cNvPr id="4" name="QC_3_AN.42_1#5f1f0d334.bracket?pid=d43501b94&amp;color=0,0,0&amp;vpa=12&amp;vtp=1"/>
          <p:cNvSpPr/>
          <p:nvPr/>
        </p:nvSpPr>
        <p:spPr>
          <a:xfrm>
            <a:off x="10197877" y="2227831"/>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p:pic>
        <p:nvPicPr>
          <p:cNvPr id="5" name="QC_3_BD.41_2#5f1f0d334?htil=4&amp;pid=d43501b94&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8401758" y="2841342"/>
            <a:ext cx="3090672" cy="107899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6" name="QC_3_BD.41_3#5f1f0d334.choices?htil=4&amp;pid=d43501b94&amp;color=0,0,0&amp;vtp=1&amp;bbb=1"/>
              <p:cNvSpPr/>
              <p:nvPr/>
            </p:nvSpPr>
            <p:spPr>
              <a:xfrm>
                <a:off x="612648" y="2714342"/>
                <a:ext cx="7790688"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子弹刚好射出木块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时的速度为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子弹在木块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中的运动时间大于在木块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中的运动时间</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子弹在木块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中的运动时间相等</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子弹在木块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中的平均速度是在木块</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中平均速度的2倍</a:t>
                </a:r>
                <a:endParaRPr lang="en-US" altLang="zh-CN" sz="2400" dirty="0"/>
              </a:p>
            </p:txBody>
          </p:sp>
        </mc:Choice>
        <mc:Fallback>
          <p:sp>
            <p:nvSpPr>
              <p:cNvPr id="6" name="QC_3_BD.41_3#5f1f0d334.choices?htil=4&amp;pid=d43501b94&amp;color=0,0,0&amp;vtp=1&amp;bbb=1"/>
              <p:cNvSpPr>
                <a:spLocks noRot="1" noChangeAspect="1" noMove="1" noResize="1" noEditPoints="1" noAdjustHandles="1" noChangeArrowheads="1" noChangeShapeType="1" noTextEdit="1"/>
              </p:cNvSpPr>
              <p:nvPr/>
            </p:nvSpPr>
            <p:spPr>
              <a:xfrm>
                <a:off x="612648" y="2714342"/>
                <a:ext cx="7790688" cy="2150999"/>
              </a:xfrm>
              <a:prstGeom prst="rect">
                <a:avLst/>
              </a:prstGeom>
              <a:blipFill>
                <a:blip r:embed="rId5"/>
                <a:stretch>
                  <a:fillRect l="-2426" r="-1174" b="-878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20&amp;si=20">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AS.43_1#5f1f0d334?pid=d43501b94&amp;color=0,0,0&amp;vtp=1&amp;bt=1&amp;bbb=1&amp;hb=1"/>
              <p:cNvSpPr/>
              <p:nvPr/>
            </p:nvSpPr>
            <p:spPr>
              <a:xfrm>
                <a:off x="612648" y="486000"/>
                <a:ext cx="10963656" cy="27138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把末速度为零的匀减速运动看成反方向的初速度为零的匀加速运动</a:t>
                </a:r>
                <a:r>
                  <a:rPr lang="en-US" altLang="zh-CN" sz="2400" b="0" i="0">
                    <a:solidFill>
                      <a:srgbClr val="FF0000"/>
                    </a:solidFill>
                    <a:latin typeface="Times New Roman" pitchFamily="34" charset="0"/>
                    <a:ea typeface="Microsoft Yahei" pitchFamily="34" charset="-122"/>
                    <a:cs typeface="Times New Roman" pitchFamily="34" charset="-120"/>
                  </a:rPr>
                  <a:t>，则在</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相等时间内的位移比为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1:3:5</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，故子弹在三个木块中的运动时间相等</a:t>
                </a:r>
                <a:r>
                  <a:rPr lang="en-US" altLang="zh-CN" sz="2400" b="0" i="0">
                    <a:solidFill>
                      <a:srgbClr val="FF0000"/>
                    </a:solidFill>
                    <a:latin typeface="Times New Roman" pitchFamily="34" charset="0"/>
                    <a:ea typeface="Microsoft Yahei" pitchFamily="34" charset="-122"/>
                    <a:cs typeface="Times New Roman" pitchFamily="34" charset="-120"/>
                  </a:rPr>
                  <a:t>，由速度公式</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可得子弹射出木块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时的速度与子弹的初速度之比为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2:3</m:t>
                    </m:r>
                  </m:oMath>
                </a14:m>
                <a:r>
                  <a:rPr lang="en-US" altLang="zh-CN" sz="2400" b="0" i="0" dirty="0">
                    <a:solidFill>
                      <a:srgbClr val="FF0000"/>
                    </a:solidFill>
                    <a:latin typeface="Times New Roman" pitchFamily="34" charset="0"/>
                    <a:ea typeface="Microsoft Yahei" pitchFamily="34" charset="-122"/>
                    <a:cs typeface="Times New Roman" pitchFamily="34" charset="-120"/>
                  </a:rPr>
                  <a:t>，故子弹射出木块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时的速</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度为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200 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，故A、B错误，C正确；根据</a:t>
                </a:r>
                <a14:m>
                  <m:oMath xmlns:m="http://schemas.openxmlformats.org/officeDocument/2006/math">
                    <m:bar>
                      <m:barPr>
                        <m:pos m:val="top"/>
                        <m:ctrlPr>
                          <a:rPr lang="en-US" altLang="zh-CN" sz="2400" b="0" dirty="0">
                            <a:solidFill>
                              <a:srgbClr val="FF0000"/>
                            </a:solidFill>
                            <a:latin typeface="Cambria Math" panose="02040503050406030204" pitchFamily="18" charset="0"/>
                            <a:ea typeface="Microsoft Yahei" pitchFamily="34" charset="-122"/>
                            <a:cs typeface="Times New Roman" pitchFamily="34" charset="-120"/>
                          </a:rPr>
                        </m:ctrlPr>
                      </m:bar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ba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，子弹在木块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中的平均速度是子</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弹在木块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中平均速度的5倍，故D错误。</a:t>
                </a:r>
                <a:endParaRPr lang="en-US" altLang="zh-CN" sz="2400" dirty="0"/>
              </a:p>
            </p:txBody>
          </p:sp>
        </mc:Choice>
        <mc:Fallback>
          <p:sp>
            <p:nvSpPr>
              <p:cNvPr id="2" name="QC_3_AS.43_1#5f1f0d334?pid=d43501b94&amp;color=0,0,0&amp;vtp=1&amp;bt=1&amp;bbb=1&amp;hb=1"/>
              <p:cNvSpPr>
                <a:spLocks noRot="1" noChangeAspect="1" noMove="1" noResize="1" noEditPoints="1" noAdjustHandles="1" noChangeArrowheads="1" noChangeShapeType="1" noTextEdit="1"/>
              </p:cNvSpPr>
              <p:nvPr/>
            </p:nvSpPr>
            <p:spPr>
              <a:xfrm>
                <a:off x="612648" y="486000"/>
                <a:ext cx="10963656" cy="2713800"/>
              </a:xfrm>
              <a:prstGeom prst="rect">
                <a:avLst/>
              </a:prstGeom>
              <a:blipFill>
                <a:blip r:embed="rId3"/>
                <a:stretch>
                  <a:fillRect l="-1724" r="-1279" b="-651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amp;si=3">
    <p:spTree>
      <p:nvGrpSpPr>
        <p:cNvPr id="1" name=""/>
        <p:cNvGrpSpPr/>
        <p:nvPr/>
      </p:nvGrpSpPr>
      <p:grpSpPr>
        <a:xfrm>
          <a:off x="0" y="0"/>
          <a:ext cx="0" cy="0"/>
          <a:chOff x="0" y="0"/>
          <a:chExt cx="0" cy="0"/>
        </a:xfrm>
      </p:grpSpPr>
      <p:sp>
        <p:nvSpPr>
          <p:cNvPr id="2" name="C_1#b5633eec5.fixed?color=0,0,0&amp;vtp=1&amp;bbb=1"/>
          <p:cNvSpPr/>
          <p:nvPr/>
        </p:nvSpPr>
        <p:spPr>
          <a:xfrm>
            <a:off x="0" y="2734056"/>
            <a:ext cx="12188952" cy="1298448"/>
          </a:xfrm>
          <a:prstGeom prst="rect">
            <a:avLst/>
          </a:prstGeom>
          <a:noFill/>
          <a:ln/>
        </p:spPr>
        <p:txBody>
          <a:bodyPr wrap="none" lIns="0" tIns="0" rIns="0" bIns="0" rtlCol="0" anchor="ctr"/>
          <a:lstStyle/>
          <a:p>
            <a:pPr algn="ctr" latinLnBrk="1">
              <a:lnSpc>
                <a:spcPts val="5400"/>
              </a:lnSpc>
            </a:pPr>
            <a:r>
              <a:rPr lang="en-US" altLang="zh-CN" sz="4400" b="1" i="0" dirty="0">
                <a:solidFill>
                  <a:srgbClr val="000000"/>
                </a:solidFill>
                <a:latin typeface="微软雅黑" pitchFamily="34" charset="0"/>
                <a:ea typeface="微软雅黑" pitchFamily="34" charset="-122"/>
                <a:cs typeface="微软雅黑" pitchFamily="34" charset="-120"/>
              </a:rPr>
              <a:t>课时作业2</a:t>
            </a:r>
            <a:r>
              <a:rPr lang="en-US" altLang="zh-CN" sz="4400" b="1" i="0" dirty="0">
                <a:solidFill>
                  <a:srgbClr val="000000"/>
                </a:solidFill>
                <a:latin typeface="SimSun" pitchFamily="34" charset="0"/>
                <a:ea typeface="SimSun" pitchFamily="34" charset="-122"/>
                <a:cs typeface="SimSun" pitchFamily="34" charset="-120"/>
              </a:rPr>
              <a:t> </a:t>
            </a:r>
            <a:r>
              <a:rPr lang="en-US" altLang="zh-CN" sz="4400" b="1" i="0" dirty="0">
                <a:solidFill>
                  <a:srgbClr val="000000"/>
                </a:solidFill>
                <a:latin typeface="微软雅黑" pitchFamily="34" charset="0"/>
                <a:ea typeface="微软雅黑" pitchFamily="34" charset="-122"/>
                <a:cs typeface="微软雅黑" pitchFamily="34" charset="-120"/>
              </a:rPr>
              <a:t>匀变速直线运动的规律</a:t>
            </a:r>
            <a:endParaRPr lang="en-US" altLang="zh-CN" sz="4400" dirty="0"/>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name="Slide 4&amp;si=4">
    <p:spTree>
      <p:nvGrpSpPr>
        <p:cNvPr id="1" name=""/>
        <p:cNvGrpSpPr/>
        <p:nvPr/>
      </p:nvGrpSpPr>
      <p:grpSpPr>
        <a:xfrm>
          <a:off x="0" y="0"/>
          <a:ext cx="0" cy="0"/>
          <a:chOff x="0" y="0"/>
          <a:chExt cx="0" cy="0"/>
        </a:xfrm>
      </p:grpSpPr>
      <p:sp>
        <p:nvSpPr>
          <p:cNvPr id="2" name="C_2_BD#a2f6323c7?pid=b5633eec5&amp;color=0,0,0&amp;vtp=1&amp;bt=1&amp;bbb=1"/>
          <p:cNvSpPr/>
          <p:nvPr/>
        </p:nvSpPr>
        <p:spPr>
          <a:xfrm>
            <a:off x="612648" y="486000"/>
            <a:ext cx="10963656" cy="995680"/>
          </a:xfrm>
          <a:prstGeom prst="rect">
            <a:avLst/>
          </a:prstGeom>
          <a:noFill/>
          <a:ln/>
        </p:spPr>
        <p:txBody>
          <a:bodyPr wrap="none" lIns="0" tIns="0" rIns="0" bIns="0" rtlCol="0" anchor="t"/>
          <a:lstStyle/>
          <a:p>
            <a:pPr algn="ctr"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基础达标练</a:t>
            </a:r>
            <a:endParaRPr lang="en-US" altLang="zh-CN" sz="2800" dirty="0"/>
          </a:p>
        </p:txBody>
      </p:sp>
      <mc:AlternateContent xmlns:mc="http://schemas.openxmlformats.org/markup-compatibility/2006">
        <mc:Choice xmlns:a14="http://schemas.microsoft.com/office/drawing/2010/main" Requires="a14">
          <p:sp>
            <p:nvSpPr>
              <p:cNvPr id="3" name="QC_3_BD.1_1#b30730945?pid=a2f6323c7&amp;color=0,0,0&amp;vtp=1&amp;bbb=1&amp;hb=1"/>
              <p:cNvSpPr/>
              <p:nvPr/>
            </p:nvSpPr>
            <p:spPr>
              <a:xfrm>
                <a:off x="612648" y="1121661"/>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（2024·云南昆明期末）</a:t>
                </a:r>
                <a:r>
                  <a:rPr lang="en-US" altLang="zh-CN" sz="2400" b="0" i="0" dirty="0">
                    <a:solidFill>
                      <a:srgbClr val="000000"/>
                    </a:solidFill>
                    <a:latin typeface="Times New Roman" pitchFamily="34" charset="0"/>
                    <a:ea typeface="Microsoft Yahei" pitchFamily="34" charset="-122"/>
                    <a:cs typeface="Times New Roman" pitchFamily="34" charset="-120"/>
                  </a:rPr>
                  <a:t>2024年4月30日</a:t>
                </a:r>
                <a:r>
                  <a:rPr lang="en-US" altLang="zh-CN" sz="2400" b="0" i="0">
                    <a:solidFill>
                      <a:srgbClr val="000000"/>
                    </a:solidFill>
                    <a:latin typeface="Times New Roman" pitchFamily="34" charset="0"/>
                    <a:ea typeface="Microsoft Yahei" pitchFamily="34" charset="-122"/>
                    <a:cs typeface="Times New Roman" pitchFamily="34" charset="-120"/>
                  </a:rPr>
                  <a:t>，神舟十七号载人飞船返回舱在东风着</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陆场成功着陆</a:t>
                </a:r>
                <a:r>
                  <a:rPr lang="en-US" altLang="zh-CN" sz="2400" b="0" i="0" dirty="0">
                    <a:solidFill>
                      <a:srgbClr val="000000"/>
                    </a:solidFill>
                    <a:latin typeface="Times New Roman" pitchFamily="34" charset="0"/>
                    <a:ea typeface="Microsoft Yahei" pitchFamily="34" charset="-122"/>
                    <a:cs typeface="Times New Roman" pitchFamily="34" charset="-120"/>
                  </a:rPr>
                  <a:t>。在距离地面</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时，速度为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，返回舱的缓冲发动机开始向下</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喷气</a:t>
                </a:r>
                <a:r>
                  <a:rPr lang="en-US" altLang="zh-CN" sz="2400" b="0" i="0" dirty="0">
                    <a:solidFill>
                      <a:srgbClr val="000000"/>
                    </a:solidFill>
                    <a:latin typeface="Times New Roman" pitchFamily="34" charset="0"/>
                    <a:ea typeface="Microsoft Yahei" pitchFamily="34" charset="-122"/>
                    <a:cs typeface="Times New Roman" pitchFamily="34" charset="-120"/>
                  </a:rPr>
                  <a:t>，舱体减速，到达地面时速度恰好为零</a:t>
                </a:r>
                <a:r>
                  <a:rPr lang="en-US" altLang="zh-CN" sz="2400" b="0" i="0">
                    <a:solidFill>
                      <a:srgbClr val="000000"/>
                    </a:solidFill>
                    <a:latin typeface="Times New Roman" pitchFamily="34" charset="0"/>
                    <a:ea typeface="Microsoft Yahei" pitchFamily="34" charset="-122"/>
                    <a:cs typeface="Times New Roman" pitchFamily="34" charset="-120"/>
                  </a:rPr>
                  <a:t>，此过程可视为竖直方向的匀减速直</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线运动</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该减速过程加速度的大小为(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3" name="QC_3_BD.1_1#b30730945?pid=a2f6323c7&amp;color=0,0,0&amp;vtp=1&amp;bbb=1&amp;hb=1"/>
              <p:cNvSpPr>
                <a:spLocks noRot="1" noChangeAspect="1" noMove="1" noResize="1" noEditPoints="1" noAdjustHandles="1" noChangeArrowheads="1" noChangeShapeType="1" noTextEdit="1"/>
              </p:cNvSpPr>
              <p:nvPr/>
            </p:nvSpPr>
            <p:spPr>
              <a:xfrm>
                <a:off x="612648" y="1121661"/>
                <a:ext cx="10963656" cy="2150999"/>
              </a:xfrm>
              <a:prstGeom prst="rect">
                <a:avLst/>
              </a:prstGeom>
              <a:blipFill>
                <a:blip r:embed="rId3"/>
                <a:stretch>
                  <a:fillRect l="-1724" r="-1446" b="-8499"/>
                </a:stretch>
              </a:blipFill>
              <a:ln/>
            </p:spPr>
            <p:txBody>
              <a:bodyPr/>
              <a:lstStyle/>
              <a:p>
                <a:r>
                  <a:rPr lang="zh-CN" altLang="en-US">
                    <a:noFill/>
                  </a:rPr>
                  <a:t> </a:t>
                </a:r>
              </a:p>
            </p:txBody>
          </p:sp>
        </mc:Fallback>
      </mc:AlternateContent>
      <p:sp>
        <p:nvSpPr>
          <p:cNvPr id="4" name="QC_3_AN.2_1#b30730945.bracket?pid=a2f6323c7&amp;color=0,0,0&amp;vpa=1&amp;vtp=1"/>
          <p:cNvSpPr/>
          <p:nvPr/>
        </p:nvSpPr>
        <p:spPr>
          <a:xfrm>
            <a:off x="5734716" y="2786631"/>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mc:Choice xmlns:a14="http://schemas.microsoft.com/office/drawing/2010/main" Requires="a14">
          <p:sp>
            <p:nvSpPr>
              <p:cNvPr id="5" name="QC_3_BD.1_2#b30730945.choices?pid=a2f6323c7&amp;color=0,0,0&amp;vtp=1&amp;bbb=1"/>
              <p:cNvSpPr/>
              <p:nvPr/>
            </p:nvSpPr>
            <p:spPr>
              <a:xfrm>
                <a:off x="612648" y="3316385"/>
                <a:ext cx="10963656" cy="467805"/>
              </a:xfrm>
              <a:prstGeom prst="rect">
                <a:avLst/>
              </a:prstGeom>
              <a:noFill/>
              <a:ln/>
            </p:spPr>
            <p:txBody>
              <a:bodyPr wrap="none" lIns="0" tIns="0" rIns="0" bIns="0" rtlCol="0" anchor="t"/>
              <a:lstStyle/>
              <a:p>
                <a:pPr latinLnBrk="1">
                  <a:lnSpc>
                    <a:spcPts val="4200"/>
                  </a:lnSpc>
                  <a:tabLst>
                    <a:tab pos="2683764" algn="l"/>
                    <a:tab pos="5494528" algn="l"/>
                    <a:tab pos="83306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5" name="QC_3_BD.1_2#b30730945.choices?pid=a2f6323c7&amp;color=0,0,0&amp;vtp=1&amp;bbb=1"/>
              <p:cNvSpPr>
                <a:spLocks noRot="1" noChangeAspect="1" noMove="1" noResize="1" noEditPoints="1" noAdjustHandles="1" noChangeArrowheads="1" noChangeShapeType="1" noTextEdit="1"/>
              </p:cNvSpPr>
              <p:nvPr/>
            </p:nvSpPr>
            <p:spPr>
              <a:xfrm>
                <a:off x="612648" y="3316385"/>
                <a:ext cx="10963656" cy="467805"/>
              </a:xfrm>
              <a:prstGeom prst="rect">
                <a:avLst/>
              </a:prstGeom>
              <a:blipFill>
                <a:blip r:embed="rId4"/>
                <a:stretch>
                  <a:fillRect l="-1724" b="-41558"/>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C_3_AS.3_1#b30730945?pid=a2f6323c7&amp;color=0,0,0&amp;vtp=1&amp;bbb=1&amp;hb=1"/>
              <p:cNvSpPr/>
              <p:nvPr/>
            </p:nvSpPr>
            <p:spPr>
              <a:xfrm>
                <a:off x="612648" y="3795112"/>
                <a:ext cx="10963656" cy="1192530"/>
              </a:xfrm>
              <a:prstGeom prst="rect">
                <a:avLst/>
              </a:prstGeom>
              <a:noFill/>
              <a:ln/>
            </p:spPr>
            <p:txBody>
              <a:bodyPr wrap="none" lIns="0" tIns="0" rIns="0" bIns="0" rtlCol="0" anchor="t"/>
              <a:lstStyle/>
              <a:p>
                <a:pPr algn="l" latinLnBrk="1">
                  <a:lnSpc>
                    <a:spcPts val="45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根据匀变速直线运动速度位移公式可得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𝑎h</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a:t>
                </a:r>
              </a:p>
              <a:p>
                <a:pPr latinLnBrk="1">
                  <a:lnSpc>
                    <a:spcPts val="50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h</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2×1.6</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，故选C。</a:t>
                </a:r>
                <a:endParaRPr lang="en-US" altLang="zh-CN" sz="2400" dirty="0"/>
              </a:p>
            </p:txBody>
          </p:sp>
        </mc:Choice>
        <mc:Fallback>
          <p:sp>
            <p:nvSpPr>
              <p:cNvPr id="6" name="QC_3_AS.3_1#b30730945?pid=a2f6323c7&amp;color=0,0,0&amp;vtp=1&amp;bbb=1&amp;hb=1"/>
              <p:cNvSpPr>
                <a:spLocks noRot="1" noChangeAspect="1" noMove="1" noResize="1" noEditPoints="1" noAdjustHandles="1" noChangeArrowheads="1" noChangeShapeType="1" noTextEdit="1"/>
              </p:cNvSpPr>
              <p:nvPr/>
            </p:nvSpPr>
            <p:spPr>
              <a:xfrm>
                <a:off x="612648" y="3795112"/>
                <a:ext cx="10963656" cy="1192530"/>
              </a:xfrm>
              <a:prstGeom prst="rect">
                <a:avLst/>
              </a:prstGeom>
              <a:blipFill>
                <a:blip r:embed="rId5"/>
                <a:stretch>
                  <a:fillRect l="-1724" b="-871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amp;si=5">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4_1#00048e4b7?pid=a2f6323c7&amp;color=0,0,0&amp;vtp=1&amp;bt=1&amp;bbb=1&amp;h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（2024·北京卷·2，3分）</a:t>
                </a:r>
                <a:r>
                  <a:rPr lang="en-US" altLang="zh-CN" sz="2400" b="0" i="0" dirty="0">
                    <a:solidFill>
                      <a:srgbClr val="000000"/>
                    </a:solidFill>
                    <a:latin typeface="Times New Roman" pitchFamily="34" charset="0"/>
                    <a:ea typeface="Microsoft Yahei" pitchFamily="34" charset="-122"/>
                    <a:cs typeface="Times New Roman" pitchFamily="34" charset="-120"/>
                  </a:rPr>
                  <a:t>一辆汽车以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的速度匀速行驶</a:t>
                </a:r>
                <a:r>
                  <a:rPr lang="en-US" altLang="zh-CN" sz="2400" b="0" i="0">
                    <a:solidFill>
                      <a:srgbClr val="000000"/>
                    </a:solidFill>
                    <a:latin typeface="Times New Roman" pitchFamily="34" charset="0"/>
                    <a:ea typeface="Microsoft Yahei" pitchFamily="34" charset="-122"/>
                    <a:cs typeface="Times New Roman" pitchFamily="34" charset="-120"/>
                  </a:rPr>
                  <a:t>，制动后做匀减速</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直线运动</a:t>
                </a:r>
                <a:r>
                  <a:rPr lang="en-US" altLang="zh-CN" sz="2400" b="0" i="0" dirty="0">
                    <a:solidFill>
                      <a:srgbClr val="000000"/>
                    </a:solidFill>
                    <a:latin typeface="Times New Roman" pitchFamily="34" charset="0"/>
                    <a:ea typeface="Microsoft Yahei" pitchFamily="34" charset="-122"/>
                    <a:cs typeface="Times New Roman" pitchFamily="34" charset="-120"/>
                  </a:rPr>
                  <a:t>，经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停止，</a:t>
                </a:r>
                <a:r>
                  <a:rPr lang="en-US" altLang="zh-CN" sz="2400" b="0" i="0">
                    <a:solidFill>
                      <a:srgbClr val="000000"/>
                    </a:solidFill>
                    <a:latin typeface="Times New Roman" pitchFamily="34" charset="0"/>
                    <a:ea typeface="Microsoft Yahei" pitchFamily="34" charset="-122"/>
                    <a:cs typeface="Times New Roman" pitchFamily="34" charset="-120"/>
                  </a:rPr>
                  <a:t>汽车的制动距离为(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4_1#00048e4b7?pid=a2f6323c7&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sp>
        <p:nvSpPr>
          <p:cNvPr id="3" name="QC_3_AN.5_1#00048e4b7.bracket?pid=a2f6323c7&amp;color=0,0,0&amp;vpa=2&amp;vtp=1"/>
          <p:cNvSpPr/>
          <p:nvPr/>
        </p:nvSpPr>
        <p:spPr>
          <a:xfrm>
            <a:off x="6406230" y="10333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3_BD.4_2#00048e4b7.choices?pid=a2f6323c7&amp;color=0,0,0&amp;vtp=1&amp;bbb=1"/>
              <p:cNvSpPr/>
              <p:nvPr/>
            </p:nvSpPr>
            <p:spPr>
              <a:xfrm>
                <a:off x="612648" y="1576484"/>
                <a:ext cx="10963656" cy="467805"/>
              </a:xfrm>
              <a:prstGeom prst="rect">
                <a:avLst/>
              </a:prstGeom>
              <a:noFill/>
              <a:ln/>
            </p:spPr>
            <p:txBody>
              <a:bodyPr wrap="none" lIns="0" tIns="0" rIns="0" bIns="0" rtlCol="0" anchor="t"/>
              <a:lstStyle/>
              <a:p>
                <a:pPr latinLnBrk="1">
                  <a:lnSpc>
                    <a:spcPts val="4200"/>
                  </a:lnSpc>
                  <a:tabLst>
                    <a:tab pos="2683764" algn="l"/>
                    <a:tab pos="5494528" algn="l"/>
                    <a:tab pos="83306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C_3_BD.4_2#00048e4b7.choices?pid=a2f6323c7&amp;color=0,0,0&amp;vtp=1&amp;bbb=1"/>
              <p:cNvSpPr>
                <a:spLocks noRot="1" noChangeAspect="1" noMove="1" noResize="1" noEditPoints="1" noAdjustHandles="1" noChangeArrowheads="1" noChangeShapeType="1" noTextEdit="1"/>
              </p:cNvSpPr>
              <p:nvPr/>
            </p:nvSpPr>
            <p:spPr>
              <a:xfrm>
                <a:off x="612648" y="1576484"/>
                <a:ext cx="10963656" cy="467805"/>
              </a:xfrm>
              <a:prstGeom prst="rect">
                <a:avLst/>
              </a:prstGeom>
              <a:blipFill>
                <a:blip r:embed="rId4"/>
                <a:stretch>
                  <a:fillRect l="-1724" b="-4210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6_1#00048e4b7?pid=a2f6323c7&amp;color=0,0,0&amp;vtp=1&amp;bbb=1"/>
              <p:cNvSpPr/>
              <p:nvPr/>
            </p:nvSpPr>
            <p:spPr>
              <a:xfrm>
                <a:off x="612648" y="2055211"/>
                <a:ext cx="10963656" cy="678879"/>
              </a:xfrm>
              <a:prstGeom prst="rect">
                <a:avLst/>
              </a:prstGeom>
              <a:noFill/>
              <a:ln/>
            </p:spPr>
            <p:txBody>
              <a:bodyPr wrap="none" lIns="0" tIns="0" rIns="0" bIns="0" rtlCol="0" anchor="t"/>
              <a:lstStyle/>
              <a:p>
                <a:pPr algn="l" latinLnBrk="1">
                  <a:lnSpc>
                    <a:spcPts val="58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汽车做末速度为零的匀减速直线运动，则有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，故选B。</a:t>
                </a:r>
                <a:endParaRPr lang="en-US" altLang="zh-CN" sz="2400" dirty="0"/>
              </a:p>
            </p:txBody>
          </p:sp>
        </mc:Choice>
        <mc:Fallback>
          <p:sp>
            <p:nvSpPr>
              <p:cNvPr id="5" name="QC_3_AS.6_1#00048e4b7?pid=a2f6323c7&amp;color=0,0,0&amp;vtp=1&amp;bbb=1"/>
              <p:cNvSpPr>
                <a:spLocks noRot="1" noChangeAspect="1" noMove="1" noResize="1" noEditPoints="1" noAdjustHandles="1" noChangeArrowheads="1" noChangeShapeType="1" noTextEdit="1"/>
              </p:cNvSpPr>
              <p:nvPr/>
            </p:nvSpPr>
            <p:spPr>
              <a:xfrm>
                <a:off x="612648" y="2055211"/>
                <a:ext cx="10963656" cy="678879"/>
              </a:xfrm>
              <a:prstGeom prst="rect">
                <a:avLst/>
              </a:prstGeom>
              <a:blipFill>
                <a:blip r:embed="rId5"/>
                <a:stretch>
                  <a:fillRect l="-1724" b="-1517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amp;si=6">
    <p:spTree>
      <p:nvGrpSpPr>
        <p:cNvPr id="1" name=""/>
        <p:cNvGrpSpPr/>
        <p:nvPr/>
      </p:nvGrpSpPr>
      <p:grpSpPr>
        <a:xfrm>
          <a:off x="0" y="0"/>
          <a:ext cx="0" cy="0"/>
          <a:chOff x="0" y="0"/>
          <a:chExt cx="0" cy="0"/>
        </a:xfrm>
      </p:grpSpPr>
      <p:pic>
        <p:nvPicPr>
          <p:cNvPr id="2" name="QC_3_BD.7_1#427e0e856?htil=1&amp;pid=a2f6323c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891272" y="540863"/>
            <a:ext cx="3694176" cy="240487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3" name="QC_3_BD.7_2#427e0e856?htil=1&amp;sp=1&amp;pid=a2f6323c7&amp;color=0,0,0&amp;vtp=1&amp;bt=1&amp;bbb=1&amp;hb=1&amp;hs=1"/>
              <p:cNvSpPr/>
              <p:nvPr/>
            </p:nvSpPr>
            <p:spPr>
              <a:xfrm>
                <a:off x="612648" y="486000"/>
                <a:ext cx="7187184" cy="27097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（2024·海南卷·5，3分）</a:t>
                </a:r>
                <a:r>
                  <a:rPr lang="en-US" altLang="zh-CN" sz="2400" b="0" i="0">
                    <a:solidFill>
                      <a:srgbClr val="000000"/>
                    </a:solidFill>
                    <a:latin typeface="Times New Roman" pitchFamily="34" charset="0"/>
                    <a:ea typeface="Microsoft Yahei" pitchFamily="34" charset="-122"/>
                    <a:cs typeface="Times New Roman" pitchFamily="34" charset="-120"/>
                  </a:rPr>
                  <a:t>商场自动感应门如图所示，</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人走近时两扇门从静止开始同时向左</a:t>
                </a:r>
                <a:r>
                  <a:rPr lang="en-US" altLang="zh-CN" sz="2400" b="0" i="0" dirty="0">
                    <a:solidFill>
                      <a:srgbClr val="000000"/>
                    </a:solidFill>
                    <a:latin typeface="Times New Roman" pitchFamily="34" charset="0"/>
                    <a:ea typeface="Microsoft Yahei" pitchFamily="34" charset="-122"/>
                    <a:cs typeface="Times New Roman" pitchFamily="34" charset="-120"/>
                  </a:rPr>
                  <a:t>、右平移，经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恰好完全打开</a:t>
                </a:r>
                <a:r>
                  <a:rPr lang="en-US" altLang="zh-CN" sz="2400" b="0" i="0" dirty="0">
                    <a:solidFill>
                      <a:srgbClr val="000000"/>
                    </a:solidFill>
                    <a:latin typeface="Times New Roman" pitchFamily="34" charset="0"/>
                    <a:ea typeface="Microsoft Yahei" pitchFamily="34" charset="-122"/>
                    <a:cs typeface="Times New Roman" pitchFamily="34" charset="-120"/>
                  </a:rPr>
                  <a:t>，两扇门移动距离均为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，若门从静</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止开始以相同加速度大小先匀加速运动后匀减速运动，</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完全打开时速度恰好为</a:t>
                </a:r>
                <a:r>
                  <a:rPr lang="en-US" altLang="zh-CN" sz="2400" b="0" i="0" dirty="0">
                    <a:solidFill>
                      <a:srgbClr val="000000"/>
                    </a:solidFill>
                    <a:latin typeface="Times New Roman" pitchFamily="34" charset="0"/>
                    <a:ea typeface="Microsoft Yahei" pitchFamily="34" charset="-122"/>
                    <a:cs typeface="Times New Roman" pitchFamily="34" charset="-120"/>
                  </a:rPr>
                  <a:t>0，</a:t>
                </a:r>
                <a:r>
                  <a:rPr lang="en-US" altLang="zh-CN" sz="2400" b="0" i="0">
                    <a:solidFill>
                      <a:srgbClr val="000000"/>
                    </a:solidFill>
                    <a:latin typeface="Times New Roman" pitchFamily="34" charset="0"/>
                    <a:ea typeface="Microsoft Yahei" pitchFamily="34" charset="-122"/>
                    <a:cs typeface="Times New Roman" pitchFamily="34" charset="-120"/>
                  </a:rPr>
                  <a:t>则加速度的大小为(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3" name="QC_3_BD.7_2#427e0e856?htil=1&amp;sp=1&amp;pid=a2f6323c7&amp;color=0,0,0&amp;vtp=1&amp;bt=1&amp;bbb=1&amp;hb=1&amp;hs=1"/>
              <p:cNvSpPr>
                <a:spLocks noRot="1" noChangeAspect="1" noMove="1" noResize="1" noEditPoints="1" noAdjustHandles="1" noChangeArrowheads="1" noChangeShapeType="1" noTextEdit="1"/>
              </p:cNvSpPr>
              <p:nvPr/>
            </p:nvSpPr>
            <p:spPr>
              <a:xfrm>
                <a:off x="612648" y="486000"/>
                <a:ext cx="7187184" cy="2709799"/>
              </a:xfrm>
              <a:prstGeom prst="rect">
                <a:avLst/>
              </a:prstGeom>
              <a:blipFill>
                <a:blip r:embed="rId4"/>
                <a:stretch>
                  <a:fillRect l="-2629" r="-4326" b="-6757"/>
                </a:stretch>
              </a:blipFill>
              <a:ln/>
            </p:spPr>
            <p:txBody>
              <a:bodyPr/>
              <a:lstStyle/>
              <a:p>
                <a:r>
                  <a:rPr lang="zh-CN" altLang="en-US">
                    <a:noFill/>
                  </a:rPr>
                  <a:t> </a:t>
                </a:r>
              </a:p>
            </p:txBody>
          </p:sp>
        </mc:Fallback>
      </mc:AlternateContent>
      <p:sp>
        <p:nvSpPr>
          <p:cNvPr id="4" name="QC_3_AN.8_1#427e0e856.bracket?pid=a2f6323c7&amp;color=0,0,0&amp;vpa=3&amp;vtp=1"/>
          <p:cNvSpPr/>
          <p:nvPr/>
        </p:nvSpPr>
        <p:spPr>
          <a:xfrm>
            <a:off x="6801517" y="27097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mc:Choice xmlns:a14="http://schemas.microsoft.com/office/drawing/2010/main" Requires="a14">
          <p:sp>
            <p:nvSpPr>
              <p:cNvPr id="5" name="QC_3_BD.7_3#427e0e856.choices?pid=a2f6323c7&amp;color=0,0,0&amp;vtp=1&amp;bbb=1&amp;hs=1"/>
              <p:cNvSpPr/>
              <p:nvPr/>
            </p:nvSpPr>
            <p:spPr>
              <a:xfrm>
                <a:off x="612648" y="3228754"/>
                <a:ext cx="10963656" cy="467805"/>
              </a:xfrm>
              <a:prstGeom prst="rect">
                <a:avLst/>
              </a:prstGeom>
              <a:noFill/>
              <a:ln/>
            </p:spPr>
            <p:txBody>
              <a:bodyPr wrap="none" lIns="0" tIns="0" rIns="0" bIns="0" rtlCol="0" anchor="t"/>
              <a:lstStyle/>
              <a:p>
                <a:pPr latinLnBrk="1">
                  <a:lnSpc>
                    <a:spcPts val="4200"/>
                  </a:lnSpc>
                  <a:tabLst>
                    <a:tab pos="2947289" algn="l"/>
                    <a:tab pos="5462778" algn="l"/>
                    <a:tab pos="823226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5" name="QC_3_BD.7_3#427e0e856.choices?pid=a2f6323c7&amp;color=0,0,0&amp;vtp=1&amp;bbb=1&amp;hs=1"/>
              <p:cNvSpPr>
                <a:spLocks noRot="1" noChangeAspect="1" noMove="1" noResize="1" noEditPoints="1" noAdjustHandles="1" noChangeArrowheads="1" noChangeShapeType="1" noTextEdit="1"/>
              </p:cNvSpPr>
              <p:nvPr/>
            </p:nvSpPr>
            <p:spPr>
              <a:xfrm>
                <a:off x="612648" y="3228754"/>
                <a:ext cx="10963656" cy="467805"/>
              </a:xfrm>
              <a:prstGeom prst="rect">
                <a:avLst/>
              </a:prstGeom>
              <a:blipFill>
                <a:blip r:embed="rId5"/>
                <a:stretch>
                  <a:fillRect l="-1724" b="-4210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C_3_AS.9_1#427e0e856?pid=a2f6323c7&amp;color=0,0,0&amp;vtp=1&amp;bbb=1&amp;hb=1&amp;hs=1"/>
              <p:cNvSpPr/>
              <p:nvPr/>
            </p:nvSpPr>
            <p:spPr>
              <a:xfrm>
                <a:off x="612648" y="3707481"/>
                <a:ext cx="10963656" cy="1595628"/>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设门的最大速度为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，根据匀变速直线运动的规律可知加速过程和减速过程</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的平均速度均为</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，且时间相等，均为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，根据</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加速度大小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，故选C。</a:t>
                </a:r>
                <a:endParaRPr lang="en-US" altLang="zh-CN" sz="2400" dirty="0"/>
              </a:p>
            </p:txBody>
          </p:sp>
        </mc:Choice>
        <mc:Fallback>
          <p:sp>
            <p:nvSpPr>
              <p:cNvPr id="6" name="QC_3_AS.9_1#427e0e856?pid=a2f6323c7&amp;color=0,0,0&amp;vtp=1&amp;bbb=1&amp;hb=1&amp;hs=1"/>
              <p:cNvSpPr>
                <a:spLocks noRot="1" noChangeAspect="1" noMove="1" noResize="1" noEditPoints="1" noAdjustHandles="1" noChangeArrowheads="1" noChangeShapeType="1" noTextEdit="1"/>
              </p:cNvSpPr>
              <p:nvPr/>
            </p:nvSpPr>
            <p:spPr>
              <a:xfrm>
                <a:off x="612648" y="3707481"/>
                <a:ext cx="10963656" cy="1595628"/>
              </a:xfrm>
              <a:prstGeom prst="rect">
                <a:avLst/>
              </a:prstGeom>
              <a:blipFill>
                <a:blip r:embed="rId6"/>
                <a:stretch>
                  <a:fillRect l="-1724" r="-1557" b="-1145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amp;si=7">
    <p:spTree>
      <p:nvGrpSpPr>
        <p:cNvPr id="1" name=""/>
        <p:cNvGrpSpPr/>
        <p:nvPr/>
      </p:nvGrpSpPr>
      <p:grpSpPr>
        <a:xfrm>
          <a:off x="0" y="0"/>
          <a:ext cx="0" cy="0"/>
          <a:chOff x="0" y="0"/>
          <a:chExt cx="0" cy="0"/>
        </a:xfrm>
      </p:grpSpPr>
      <p:sp>
        <p:nvSpPr>
          <p:cNvPr id="2" name="QC_3_BD.10_1#ffe132995?sp=1&amp;pid=a2f6323c7&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（2024·广东深圳模拟）</a:t>
            </a:r>
            <a:r>
              <a:rPr lang="en-US" altLang="zh-CN" sz="2400" b="0" i="0" dirty="0">
                <a:solidFill>
                  <a:srgbClr val="000000"/>
                </a:solidFill>
                <a:latin typeface="Times New Roman" pitchFamily="34" charset="0"/>
                <a:ea typeface="Microsoft Yahei" pitchFamily="34" charset="-122"/>
                <a:cs typeface="Times New Roman" pitchFamily="34" charset="-120"/>
              </a:rPr>
              <a:t>几个水球可以挡住子弹？某实验证实：</a:t>
            </a:r>
            <a:r>
              <a:rPr lang="en-US" altLang="zh-CN" sz="2400" b="0" i="0">
                <a:solidFill>
                  <a:srgbClr val="000000"/>
                </a:solidFill>
                <a:latin typeface="Times New Roman" pitchFamily="34" charset="0"/>
                <a:ea typeface="Microsoft Yahei" pitchFamily="34" charset="-122"/>
                <a:cs typeface="Times New Roman" pitchFamily="34" charset="-120"/>
              </a:rPr>
              <a:t>四个水球就足够！</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四个完全相同的水球紧挨在一起水平排列，子弹在水球中沿水平方向做匀变速直</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线运动</a:t>
            </a:r>
            <a:r>
              <a:rPr lang="en-US" altLang="zh-CN" sz="2400" b="0" i="0" dirty="0">
                <a:solidFill>
                  <a:srgbClr val="000000"/>
                </a:solidFill>
                <a:latin typeface="Times New Roman" pitchFamily="34" charset="0"/>
                <a:ea typeface="Microsoft Yahei" pitchFamily="34" charset="-122"/>
                <a:cs typeface="Times New Roman" pitchFamily="34" charset="-120"/>
              </a:rPr>
              <a:t>，恰好能穿出第四个水球，则可以判定（</a:t>
            </a:r>
            <a:r>
              <a:rPr lang="en-US" altLang="zh-CN" sz="2400" b="0" i="0">
                <a:solidFill>
                  <a:srgbClr val="000000"/>
                </a:solidFill>
                <a:latin typeface="Times New Roman" pitchFamily="34" charset="0"/>
                <a:ea typeface="Microsoft Yahei" pitchFamily="34" charset="-122"/>
                <a:cs typeface="Times New Roman" pitchFamily="34" charset="-120"/>
              </a:rPr>
              <a:t>不考虑竖直方向的运动）(</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3" name="QC_3_AN.11_1#ffe132995.bracket?pid=a2f6323c7&amp;color=0,0,0&amp;vpa=4&amp;vtp=1"/>
          <p:cNvSpPr/>
          <p:nvPr/>
        </p:nvSpPr>
        <p:spPr>
          <a:xfrm>
            <a:off x="10598817" y="15921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p:pic>
        <p:nvPicPr>
          <p:cNvPr id="4" name="QC_3_BD.10_2#ffe132995?htil=2&amp;pid=a2f6323c7&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982688" y="2207611"/>
            <a:ext cx="1993392" cy="53949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5" name="QC_3_BD.10_3#ffe132995.choices?htil=2&amp;pid=a2f6323c7&amp;color=0,0,0&amp;vtp=1&amp;bbb=1"/>
              <p:cNvSpPr/>
              <p:nvPr/>
            </p:nvSpPr>
            <p:spPr>
              <a:xfrm>
                <a:off x="612648" y="2080611"/>
                <a:ext cx="8887968"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子弹穿过每个水球的时间之比为</a:t>
                </a:r>
                <a14:m>
                  <m:oMath xmlns:m="http://schemas.openxmlformats.org/officeDocument/2006/math">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子弹在每个水球中运动的时间相同</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子弹在每个水球中的速度变化量相同</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子弹穿出第三个水球的瞬时速度与全程的平均速度相等</a:t>
                </a:r>
                <a:endParaRPr lang="en-US" altLang="zh-CN" sz="2400" dirty="0"/>
              </a:p>
            </p:txBody>
          </p:sp>
        </mc:Choice>
        <mc:Fallback>
          <p:sp>
            <p:nvSpPr>
              <p:cNvPr id="5" name="QC_3_BD.10_3#ffe132995.choices?htil=2&amp;pid=a2f6323c7&amp;color=0,0,0&amp;vtp=1&amp;bbb=1"/>
              <p:cNvSpPr>
                <a:spLocks noRot="1" noChangeAspect="1" noMove="1" noResize="1" noEditPoints="1" noAdjustHandles="1" noChangeArrowheads="1" noChangeShapeType="1" noTextEdit="1"/>
              </p:cNvSpPr>
              <p:nvPr/>
            </p:nvSpPr>
            <p:spPr>
              <a:xfrm>
                <a:off x="612648" y="2080611"/>
                <a:ext cx="8887968" cy="2150999"/>
              </a:xfrm>
              <a:prstGeom prst="rect">
                <a:avLst/>
              </a:prstGeom>
              <a:blipFill>
                <a:blip r:embed="rId4"/>
                <a:stretch>
                  <a:fillRect l="-2126" b="-878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amp;si=8">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AS.12_1#ffe132995?pid=a2f6323c7&amp;color=0,0,0&amp;vtp=1&amp;bt=1&amp;bbb=1&amp;hb=1"/>
              <p:cNvSpPr/>
              <p:nvPr/>
            </p:nvSpPr>
            <p:spPr>
              <a:xfrm>
                <a:off x="612648" y="486000"/>
                <a:ext cx="10963656" cy="4949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子弹从左向右恰好能穿出第四个水球</a:t>
                </a:r>
                <a:r>
                  <a:rPr lang="en-US" altLang="zh-CN" sz="2400" b="0" i="0">
                    <a:solidFill>
                      <a:srgbClr val="FF0000"/>
                    </a:solidFill>
                    <a:latin typeface="Times New Roman" pitchFamily="34" charset="0"/>
                    <a:ea typeface="Microsoft Yahei" pitchFamily="34" charset="-122"/>
                    <a:cs typeface="Times New Roman" pitchFamily="34" charset="-120"/>
                  </a:rPr>
                  <a:t>，该过程可逆向看成从右向左的初速</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度为零的匀加速直线运动</a:t>
                </a:r>
                <a:r>
                  <a:rPr lang="en-US" altLang="zh-CN" sz="2400" b="0" i="0" dirty="0">
                    <a:solidFill>
                      <a:srgbClr val="FF0000"/>
                    </a:solidFill>
                    <a:latin typeface="Times New Roman" pitchFamily="34" charset="0"/>
                    <a:ea typeface="Microsoft Yahei" pitchFamily="34" charset="-122"/>
                    <a:cs typeface="Times New Roman" pitchFamily="34" charset="-120"/>
                  </a:rPr>
                  <a:t>，由运动学公式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可得，从右向左通过1个水球</a:t>
                </a:r>
                <a:r>
                  <a:rPr lang="en-US" altLang="zh-CN" sz="2400" b="0" i="0">
                    <a:solidFill>
                      <a:srgbClr val="FF0000"/>
                    </a:solidFill>
                    <a:latin typeface="Times New Roman" pitchFamily="34" charset="0"/>
                    <a:ea typeface="Microsoft Yahei" pitchFamily="34" charset="-122"/>
                    <a:cs typeface="Times New Roman" pitchFamily="34" charset="-120"/>
                  </a:rPr>
                  <a:t>、2</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个水球</a:t>
                </a:r>
                <a:r>
                  <a:rPr lang="en-US" altLang="zh-CN" sz="2400" b="0" i="0" dirty="0">
                    <a:solidFill>
                      <a:srgbClr val="FF0000"/>
                    </a:solidFill>
                    <a:latin typeface="Times New Roman" pitchFamily="34" charset="0"/>
                    <a:ea typeface="Microsoft Yahei" pitchFamily="34" charset="-122"/>
                    <a:cs typeface="Times New Roman" pitchFamily="34" charset="-120"/>
                  </a:rPr>
                  <a:t>、3个水球和4个水球所用时间之比</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，则子弹从左向</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右穿过每个水球的时间之比为</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−1):1</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，故A、B</a:t>
                </a:r>
                <a:r>
                  <a:rPr lang="en-US" altLang="zh-CN" sz="2400" b="0" i="0">
                    <a:solidFill>
                      <a:srgbClr val="FF0000"/>
                    </a:solidFill>
                    <a:latin typeface="Times New Roman" pitchFamily="34" charset="0"/>
                    <a:ea typeface="Microsoft Yahei" pitchFamily="34" charset="-122"/>
                    <a:cs typeface="Times New Roman" pitchFamily="34" charset="-120"/>
                  </a:rPr>
                  <a:t>错误。</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子弹在水球中沿水平方向做匀变速直线运动</a:t>
                </a:r>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𝑎𝑡</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可知，</a:t>
                </a:r>
                <a:r>
                  <a:rPr lang="en-US" altLang="zh-CN" sz="2400" b="0" i="0">
                    <a:solidFill>
                      <a:srgbClr val="FF0000"/>
                    </a:solidFill>
                    <a:latin typeface="Times New Roman" pitchFamily="34" charset="0"/>
                    <a:ea typeface="Microsoft Yahei" pitchFamily="34" charset="-122"/>
                    <a:cs typeface="Times New Roman" pitchFamily="34" charset="-120"/>
                  </a:rPr>
                  <a:t>运动的时间不同，</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则速度的变化量不同</a:t>
                </a:r>
                <a:r>
                  <a:rPr lang="en-US" altLang="zh-CN" sz="2400" b="0" i="0" dirty="0">
                    <a:solidFill>
                      <a:srgbClr val="FF0000"/>
                    </a:solidFill>
                    <a:latin typeface="Times New Roman" pitchFamily="34" charset="0"/>
                    <a:ea typeface="Microsoft Yahei" pitchFamily="34" charset="-122"/>
                    <a:cs typeface="Times New Roman" pitchFamily="34" charset="-120"/>
                  </a:rPr>
                  <a:t>，故C错误。子弹穿过前</a:t>
                </a:r>
                <a:r>
                  <a:rPr lang="en-US" altLang="zh-CN" sz="2400" b="0" i="0">
                    <a:solidFill>
                      <a:srgbClr val="FF0000"/>
                    </a:solidFill>
                    <a:latin typeface="Times New Roman" pitchFamily="34" charset="0"/>
                    <a:ea typeface="Microsoft Yahei" pitchFamily="34" charset="-122"/>
                    <a:cs typeface="Times New Roman" pitchFamily="34" charset="-120"/>
                  </a:rPr>
                  <a:t>3个水球所用时间与穿过最后一个水</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球所用时间相同</a:t>
                </a:r>
                <a:r>
                  <a:rPr lang="en-US" altLang="zh-CN" sz="2400" b="0" i="0" dirty="0">
                    <a:solidFill>
                      <a:srgbClr val="FF0000"/>
                    </a:solidFill>
                    <a:latin typeface="Times New Roman" pitchFamily="34" charset="0"/>
                    <a:ea typeface="Microsoft Yahei" pitchFamily="34" charset="-122"/>
                    <a:cs typeface="Times New Roman" pitchFamily="34" charset="-120"/>
                  </a:rPr>
                  <a:t>，则由匀变速直线运动的特点可知</a:t>
                </a:r>
                <a:r>
                  <a:rPr lang="en-US" altLang="zh-CN" sz="2400" b="0" i="0">
                    <a:solidFill>
                      <a:srgbClr val="FF0000"/>
                    </a:solidFill>
                    <a:latin typeface="Times New Roman" pitchFamily="34" charset="0"/>
                    <a:ea typeface="Microsoft Yahei" pitchFamily="34" charset="-122"/>
                    <a:cs typeface="Times New Roman" pitchFamily="34" charset="-120"/>
                  </a:rPr>
                  <a:t>，子弹穿出第三个水球的瞬时</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速度与全程的平均速度相等</a:t>
                </a:r>
                <a:r>
                  <a:rPr lang="en-US" altLang="zh-CN" sz="2400" b="0" i="0" dirty="0">
                    <a:solidFill>
                      <a:srgbClr val="FF0000"/>
                    </a:solidFill>
                    <a:latin typeface="Times New Roman" pitchFamily="34" charset="0"/>
                    <a:ea typeface="Microsoft Yahei" pitchFamily="34" charset="-122"/>
                    <a:cs typeface="Times New Roman" pitchFamily="34" charset="-120"/>
                  </a:rPr>
                  <a:t>，故D正确。</a:t>
                </a:r>
                <a:endParaRPr lang="en-US" altLang="zh-CN" sz="2400" dirty="0"/>
              </a:p>
            </p:txBody>
          </p:sp>
        </mc:Choice>
        <mc:Fallback>
          <p:sp>
            <p:nvSpPr>
              <p:cNvPr id="2" name="QC_3_AS.12_1#ffe132995?pid=a2f6323c7&amp;color=0,0,0&amp;vtp=1&amp;bt=1&amp;bbb=1&amp;hb=1"/>
              <p:cNvSpPr>
                <a:spLocks noRot="1" noChangeAspect="1" noMove="1" noResize="1" noEditPoints="1" noAdjustHandles="1" noChangeArrowheads="1" noChangeShapeType="1" noTextEdit="1"/>
              </p:cNvSpPr>
              <p:nvPr/>
            </p:nvSpPr>
            <p:spPr>
              <a:xfrm>
                <a:off x="612648" y="486000"/>
                <a:ext cx="10963656" cy="4949000"/>
              </a:xfrm>
              <a:prstGeom prst="rect">
                <a:avLst/>
              </a:prstGeom>
              <a:blipFill>
                <a:blip r:embed="rId3"/>
                <a:stretch>
                  <a:fillRect l="-1724" r="-1613" b="-357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amp;si=9">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3_BD.13_1#389850738?pid=a2f6323c7&amp;color=0,0,0&amp;vtp=1&amp;bt=1&amp;bbb=1&amp;h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5.</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（2024·河北邢台质检）</a:t>
                </a:r>
                <a:r>
                  <a:rPr lang="en-US" altLang="zh-CN" sz="2400" b="0" i="0" dirty="0">
                    <a:solidFill>
                      <a:srgbClr val="000000"/>
                    </a:solidFill>
                    <a:latin typeface="Times New Roman" pitchFamily="34" charset="0"/>
                    <a:ea typeface="Microsoft Yahei" pitchFamily="34" charset="-122"/>
                    <a:cs typeface="Times New Roman" pitchFamily="34" charset="-120"/>
                  </a:rPr>
                  <a:t>一质点做匀加速直线运动，第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内的位移为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内的位移为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那么以下说法正确的是(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p:sp>
            <p:nvSpPr>
              <p:cNvPr id="2" name="QC_3_BD.13_1#389850738?pid=a2f6323c7&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r="-1502" b="-17751"/>
                </a:stretch>
              </a:blipFill>
              <a:ln/>
            </p:spPr>
            <p:txBody>
              <a:bodyPr/>
              <a:lstStyle/>
              <a:p>
                <a:r>
                  <a:rPr lang="zh-CN" altLang="en-US">
                    <a:noFill/>
                  </a:rPr>
                  <a:t> </a:t>
                </a:r>
              </a:p>
            </p:txBody>
          </p:sp>
        </mc:Fallback>
      </mc:AlternateContent>
      <p:sp>
        <p:nvSpPr>
          <p:cNvPr id="3" name="QC_3_AN.14_1#389850738.bracket?pid=a2f6323c7&amp;color=0,0,0&amp;vpa=5&amp;vtp=1&amp;bbb=1"/>
          <p:cNvSpPr/>
          <p:nvPr/>
        </p:nvSpPr>
        <p:spPr>
          <a:xfrm>
            <a:off x="7125367" y="1033370"/>
            <a:ext cx="865188"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ABD</a:t>
            </a:r>
            <a:endParaRPr lang="en-US" altLang="zh-CN" sz="2400" dirty="0"/>
          </a:p>
        </p:txBody>
      </p:sp>
      <mc:AlternateContent xmlns:mc="http://schemas.openxmlformats.org/markup-compatibility/2006">
        <mc:Choice xmlns:a14="http://schemas.microsoft.com/office/drawing/2010/main" Requires="a14">
          <p:sp>
            <p:nvSpPr>
              <p:cNvPr id="4" name="QC_3_BD.13_2#389850738.choices?pid=a2f6323c7&amp;color=0,0,0&amp;vtp=1&amp;bbb=1"/>
              <p:cNvSpPr/>
              <p:nvPr/>
            </p:nvSpPr>
            <p:spPr>
              <a:xfrm>
                <a:off x="612648" y="1520541"/>
                <a:ext cx="10963656" cy="1027430"/>
              </a:xfrm>
              <a:prstGeom prst="rect">
                <a:avLst/>
              </a:prstGeom>
              <a:noFill/>
              <a:ln/>
            </p:spPr>
            <p:txBody>
              <a:bodyPr wrap="none" lIns="0" tIns="0" rIns="0" bIns="0" rtlCol="0" anchor="t"/>
              <a:lstStyle/>
              <a:p>
                <a:pPr latinLnBrk="1">
                  <a:lnSpc>
                    <a:spcPts val="44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内的位移为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末的瞬时速度为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2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质点的加速度大小为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0.125 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质点的加速度大小为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p:sp>
            <p:nvSpPr>
              <p:cNvPr id="4" name="QC_3_BD.13_2#389850738.choices?pid=a2f6323c7&amp;color=0,0,0&amp;vtp=1&amp;bbb=1"/>
              <p:cNvSpPr>
                <a:spLocks noRot="1" noChangeAspect="1" noMove="1" noResize="1" noEditPoints="1" noAdjustHandles="1" noChangeArrowheads="1" noChangeShapeType="1" noTextEdit="1"/>
              </p:cNvSpPr>
              <p:nvPr/>
            </p:nvSpPr>
            <p:spPr>
              <a:xfrm>
                <a:off x="612648" y="1520541"/>
                <a:ext cx="10963656" cy="1027430"/>
              </a:xfrm>
              <a:prstGeom prst="rect">
                <a:avLst/>
              </a:prstGeom>
              <a:blipFill>
                <a:blip r:embed="rId4"/>
                <a:stretch>
                  <a:fillRect l="-1724" b="-18343"/>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3_AS.15_1#389850738?pid=a2f6323c7&amp;color=0,0,0&amp;vtp=1&amp;bbb=1&amp;hb=1"/>
              <p:cNvSpPr/>
              <p:nvPr/>
            </p:nvSpPr>
            <p:spPr>
              <a:xfrm>
                <a:off x="612648" y="2560671"/>
                <a:ext cx="10963656" cy="16764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2.5−2</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，所以</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第</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内的位移</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FF0000"/>
                    </a:solidFill>
                    <a:latin typeface="Times New Roman" pitchFamily="34" charset="0"/>
                    <a:ea typeface="Microsoft Yahei" pitchFamily="34" charset="-122"/>
                    <a:cs typeface="Times New Roman" pitchFamily="34" charset="-120"/>
                  </a:rPr>
                  <a:t>，C错误，A、D正确；第</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FF0000"/>
                    </a:solidFill>
                    <a:latin typeface="Times New Roman" pitchFamily="34" charset="0"/>
                    <a:ea typeface="Microsoft Yahei" pitchFamily="34" charset="-122"/>
                    <a:cs typeface="Times New Roman" pitchFamily="34" charset="-120"/>
                  </a:rPr>
                  <a:t>末的瞬时速度等于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内的</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平均速度</a:t>
                </a:r>
                <a:r>
                  <a:rPr lang="en-US" altLang="zh-CN" sz="2400" b="0" i="0" dirty="0">
                    <a:solidFill>
                      <a:srgbClr val="FF0000"/>
                    </a:solidFill>
                    <a:latin typeface="Times New Roman" pitchFamily="34" charset="0"/>
                    <a:ea typeface="Microsoft Yahei" pitchFamily="34" charset="-122"/>
                    <a:cs typeface="Times New Roman" pitchFamily="34" charset="-120"/>
                  </a:rPr>
                  <a:t>，所以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=2.25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，B正确。</a:t>
                </a:r>
                <a:endParaRPr lang="en-US" altLang="zh-CN" sz="2400" dirty="0"/>
              </a:p>
            </p:txBody>
          </p:sp>
        </mc:Choice>
        <mc:Fallback>
          <p:sp>
            <p:nvSpPr>
              <p:cNvPr id="5" name="QC_3_AS.15_1#389850738?pid=a2f6323c7&amp;color=0,0,0&amp;vtp=1&amp;bbb=1&amp;hb=1"/>
              <p:cNvSpPr>
                <a:spLocks noRot="1" noChangeAspect="1" noMove="1" noResize="1" noEditPoints="1" noAdjustHandles="1" noChangeArrowheads="1" noChangeShapeType="1" noTextEdit="1"/>
              </p:cNvSpPr>
              <p:nvPr/>
            </p:nvSpPr>
            <p:spPr>
              <a:xfrm>
                <a:off x="612648" y="2560671"/>
                <a:ext cx="10963656" cy="1676400"/>
              </a:xfrm>
              <a:prstGeom prst="rect">
                <a:avLst/>
              </a:prstGeom>
              <a:blipFill>
                <a:blip r:embed="rId5"/>
                <a:stretch>
                  <a:fillRect l="-1724" r="-1669" b="-654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1682</Words>
  <Application>Microsoft Office PowerPoint</Application>
  <PresentationFormat>宽屏</PresentationFormat>
  <Paragraphs>175</Paragraphs>
  <Slides>21</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SimSun</vt:lpstr>
      <vt:lpstr>微软雅黑</vt:lpstr>
      <vt:lpstr>Arial</vt:lpstr>
      <vt:lpstr>Bodoni MT Black</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Administrator</cp:lastModifiedBy>
  <cp:revision>2</cp:revision>
  <dcterms:created xsi:type="dcterms:W3CDTF">2025-01-22T10:08:41Z</dcterms:created>
  <dcterms:modified xsi:type="dcterms:W3CDTF">2025-01-22T10:13:06Z</dcterms:modified>
  <cp:category/>
  <cp:contentStatus/>
</cp:coreProperties>
</file>